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350" r:id="rId3"/>
    <p:sldId id="357" r:id="rId4"/>
    <p:sldId id="358" r:id="rId5"/>
    <p:sldId id="359" r:id="rId6"/>
    <p:sldId id="360" r:id="rId7"/>
    <p:sldId id="341" r:id="rId8"/>
    <p:sldId id="369" r:id="rId9"/>
    <p:sldId id="366" r:id="rId10"/>
    <p:sldId id="367" r:id="rId11"/>
    <p:sldId id="368" r:id="rId12"/>
    <p:sldId id="370" r:id="rId13"/>
    <p:sldId id="371" r:id="rId14"/>
    <p:sldId id="361" r:id="rId15"/>
    <p:sldId id="362" r:id="rId16"/>
    <p:sldId id="364" r:id="rId17"/>
    <p:sldId id="365" r:id="rId18"/>
    <p:sldId id="351" r:id="rId19"/>
    <p:sldId id="372" r:id="rId20"/>
    <p:sldId id="373" r:id="rId21"/>
    <p:sldId id="374" r:id="rId22"/>
    <p:sldId id="375" r:id="rId23"/>
    <p:sldId id="376" r:id="rId24"/>
    <p:sldId id="377" r:id="rId25"/>
    <p:sldId id="378" r:id="rId26"/>
    <p:sldId id="379" r:id="rId27"/>
    <p:sldId id="384" r:id="rId28"/>
    <p:sldId id="380" r:id="rId29"/>
    <p:sldId id="385" r:id="rId30"/>
    <p:sldId id="381" r:id="rId31"/>
    <p:sldId id="382" r:id="rId32"/>
    <p:sldId id="383" r:id="rId33"/>
    <p:sldId id="386" r:id="rId34"/>
    <p:sldId id="335" r:id="rId35"/>
  </p:sldIdLst>
  <p:sldSz cx="24387175"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8F6F9"/>
    <a:srgbClr val="212F3F"/>
    <a:srgbClr val="3E5A78"/>
    <a:srgbClr val="6929A2"/>
    <a:srgbClr val="F88B00"/>
    <a:srgbClr val="F8D00B"/>
    <a:srgbClr val="22C299"/>
    <a:srgbClr val="4D7096"/>
    <a:srgbClr val="216B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4" autoAdjust="0"/>
    <p:restoredTop sz="96319" autoAdjust="0"/>
  </p:normalViewPr>
  <p:slideViewPr>
    <p:cSldViewPr snapToGrid="0" snapToObjects="1">
      <p:cViewPr varScale="1">
        <p:scale>
          <a:sx n="28" d="100"/>
          <a:sy n="28" d="100"/>
        </p:scale>
        <p:origin x="730" y="53"/>
      </p:cViewPr>
      <p:guideLst>
        <p:guide orient="horz" pos="4320"/>
        <p:guide pos="7681"/>
        <p:guide orient="horz" pos="6888"/>
      </p:guideLst>
    </p:cSldViewPr>
  </p:slid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98" d="100"/>
          <a:sy n="98" d="100"/>
        </p:scale>
        <p:origin x="337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6/10/2018</a:t>
            </a:fld>
            <a:endParaRPr lang="en-US" dirty="0">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dirty="0">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6/10/2018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dirty="0"/>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574800" y="3873496"/>
            <a:ext cx="5056056" cy="8204200"/>
          </a:xfrm>
        </p:spPr>
        <p:txBody>
          <a:bodyPr/>
          <a:lstStyle>
            <a:lvl1pPr>
              <a:defRPr baseline="0"/>
            </a:lvl1pPr>
          </a:lstStyle>
          <a:p>
            <a:r>
              <a:rPr lang="en-US" dirty="0"/>
              <a:t>Drag / Drop / Send to Back</a:t>
            </a:r>
          </a:p>
        </p:txBody>
      </p:sp>
      <p:sp>
        <p:nvSpPr>
          <p:cNvPr id="9" name="Picture Placeholder 4"/>
          <p:cNvSpPr>
            <a:spLocks noGrp="1"/>
          </p:cNvSpPr>
          <p:nvPr>
            <p:ph type="pic" sz="quarter" idx="14" hasCustomPrompt="1"/>
          </p:nvPr>
        </p:nvSpPr>
        <p:spPr>
          <a:xfrm>
            <a:off x="6936774" y="3873496"/>
            <a:ext cx="5056056" cy="8204200"/>
          </a:xfrm>
        </p:spPr>
        <p:txBody>
          <a:bodyPr/>
          <a:lstStyle>
            <a:lvl1pPr>
              <a:defRPr baseline="0"/>
            </a:lvl1pPr>
          </a:lstStyle>
          <a:p>
            <a:r>
              <a:rPr lang="en-US" dirty="0"/>
              <a:t>Drag / Drop / Send to Back</a:t>
            </a:r>
          </a:p>
        </p:txBody>
      </p:sp>
      <p:sp>
        <p:nvSpPr>
          <p:cNvPr id="12" name="Picture Placeholder 4"/>
          <p:cNvSpPr>
            <a:spLocks noGrp="1"/>
          </p:cNvSpPr>
          <p:nvPr>
            <p:ph type="pic" sz="quarter" idx="15" hasCustomPrompt="1"/>
          </p:nvPr>
        </p:nvSpPr>
        <p:spPr>
          <a:xfrm>
            <a:off x="12298748" y="3873496"/>
            <a:ext cx="5056056" cy="8204200"/>
          </a:xfrm>
        </p:spPr>
        <p:txBody>
          <a:bodyPr/>
          <a:lstStyle>
            <a:lvl1pPr>
              <a:defRPr baseline="0"/>
            </a:lvl1pPr>
          </a:lstStyle>
          <a:p>
            <a:r>
              <a:rPr lang="en-US" dirty="0"/>
              <a:t>Drag / Drop / Send to Back</a:t>
            </a:r>
          </a:p>
        </p:txBody>
      </p:sp>
      <p:sp>
        <p:nvSpPr>
          <p:cNvPr id="13" name="Picture Placeholder 4"/>
          <p:cNvSpPr>
            <a:spLocks noGrp="1"/>
          </p:cNvSpPr>
          <p:nvPr>
            <p:ph type="pic" sz="quarter" idx="16" hasCustomPrompt="1"/>
          </p:nvPr>
        </p:nvSpPr>
        <p:spPr>
          <a:xfrm>
            <a:off x="17660722" y="3873496"/>
            <a:ext cx="5056056" cy="8204200"/>
          </a:xfrm>
        </p:spPr>
        <p:txBody>
          <a:bodyPr/>
          <a:lstStyle>
            <a:lvl1pPr>
              <a:defRPr baseline="0"/>
            </a:lvl1pPr>
          </a:lstStyle>
          <a:p>
            <a:r>
              <a:rPr lang="en-US" dirty="0"/>
              <a:t>Drag / Drop / Send to Back</a:t>
            </a:r>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55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49278"/>
            <a:ext cx="21948458"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1219359" y="3200413"/>
            <a:ext cx="21948458" cy="9051926"/>
          </a:xfrm>
          <a:prstGeom prst="rect">
            <a:avLst/>
          </a:prstGeom>
        </p:spPr>
        <p:txBody>
          <a:bodyPr vert="horz" lIns="217490" tIns="108745" rIns="217490" bIns="108745" rtlCol="0">
            <a:noAutofit/>
          </a:bodyPr>
          <a:lstStyle/>
          <a:p>
            <a:pPr lvl="0"/>
            <a:r>
              <a:rPr lang="en-US" dirty="0"/>
              <a:t>Click to edit Master text styles</a:t>
            </a:r>
          </a:p>
        </p:txBody>
      </p:sp>
      <p:sp>
        <p:nvSpPr>
          <p:cNvPr id="6" name="Slide Number Placeholder 5"/>
          <p:cNvSpPr>
            <a:spLocks noGrp="1"/>
          </p:cNvSpPr>
          <p:nvPr>
            <p:ph type="sldNum" sz="quarter" idx="4"/>
          </p:nvPr>
        </p:nvSpPr>
        <p:spPr>
          <a:xfrm>
            <a:off x="22909784" y="403206"/>
            <a:ext cx="824808" cy="676705"/>
          </a:xfrm>
          <a:prstGeom prst="rect">
            <a:avLst/>
          </a:prstGeom>
          <a:solidFill>
            <a:schemeClr val="bg2"/>
          </a:solidFill>
        </p:spPr>
        <p:txBody>
          <a:bodyPr vert="horz" lIns="0" tIns="182680" rIns="0" bIns="182680" rtlCol="0" anchor="ctr">
            <a:spAutoFit/>
          </a:bodyPr>
          <a:lstStyle>
            <a:lvl1pPr algn="ctr">
              <a:defRPr sz="2000" b="0" i="0">
                <a:ln>
                  <a:noFill/>
                </a:ln>
                <a:solidFill>
                  <a:schemeClr val="bg1"/>
                </a:solidFill>
                <a:latin typeface="Lato Light" charset="0"/>
                <a:cs typeface="Lato Light" charset="0"/>
              </a:defRPr>
            </a:lvl1pPr>
          </a:lstStyle>
          <a:p>
            <a:fld id="{C9468CE9-3F3D-1446-A027-4B4CDD3883B0}" type="slidenum">
              <a:rPr lang="en-US" smtClean="0"/>
              <a:pPr/>
              <a:t>‹#›</a:t>
            </a:fld>
            <a:endParaRPr lang="en-US" dirty="0"/>
          </a:p>
        </p:txBody>
      </p:sp>
      <p:grpSp>
        <p:nvGrpSpPr>
          <p:cNvPr id="12" name="Group 11"/>
          <p:cNvGrpSpPr/>
          <p:nvPr userDrawn="1"/>
        </p:nvGrpSpPr>
        <p:grpSpPr>
          <a:xfrm>
            <a:off x="-28864" y="13604787"/>
            <a:ext cx="24538664"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Lato Light" charset="0"/>
              </a:endParaRPr>
            </a:p>
          </p:txBody>
        </p:sp>
      </p:gr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84"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1087444" rtl="0" eaLnBrk="1" latinLnBrk="0" hangingPunct="1">
        <a:spcBef>
          <a:spcPct val="0"/>
        </a:spcBef>
        <a:buNone/>
        <a:defRPr sz="6000" b="0" i="0" kern="1200">
          <a:solidFill>
            <a:schemeClr val="bg2"/>
          </a:solidFill>
          <a:latin typeface="Lato Light" charset="0"/>
          <a:ea typeface="+mj-ea"/>
          <a:cs typeface="Lato Light" charset="0"/>
        </a:defRPr>
      </a:lvl1pPr>
    </p:titleStyle>
    <p:bodyStyle>
      <a:lvl1pPr marL="0" indent="0" algn="ctr" defTabSz="1087444" rtl="0" eaLnBrk="1" latinLnBrk="0" hangingPunct="1">
        <a:lnSpc>
          <a:spcPct val="130000"/>
        </a:lnSpc>
        <a:spcBef>
          <a:spcPct val="20000"/>
        </a:spcBef>
        <a:buFont typeface="Arial"/>
        <a:buNone/>
        <a:defRPr sz="2400" b="0" i="0" kern="1200">
          <a:solidFill>
            <a:schemeClr val="tx2"/>
          </a:solidFill>
          <a:latin typeface="Lato Light" charset="0"/>
          <a:ea typeface="+mn-ea"/>
          <a:cs typeface="Lato Light" charset="0"/>
        </a:defRPr>
      </a:lvl1pPr>
      <a:lvl2pPr marL="1087444"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2pPr>
      <a:lvl3pPr marL="2174887"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3pPr>
      <a:lvl4pPr marL="3262338"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4pPr>
      <a:lvl5pPr marL="4349779"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5pPr>
      <a:lvl6pPr marL="5980947" indent="-543724" algn="l" defTabSz="1087444" rtl="0" eaLnBrk="1" latinLnBrk="0" hangingPunct="1">
        <a:spcBef>
          <a:spcPct val="20000"/>
        </a:spcBef>
        <a:buFont typeface="Arial"/>
        <a:buChar char="•"/>
        <a:defRPr sz="4800" kern="1200">
          <a:solidFill>
            <a:schemeClr val="tx1"/>
          </a:solidFill>
          <a:latin typeface="+mn-lt"/>
          <a:ea typeface="+mn-ea"/>
          <a:cs typeface="+mn-cs"/>
        </a:defRPr>
      </a:lvl6pPr>
      <a:lvl7pPr marL="7068393" indent="-543724" algn="l" defTabSz="1087444" rtl="0" eaLnBrk="1" latinLnBrk="0" hangingPunct="1">
        <a:spcBef>
          <a:spcPct val="20000"/>
        </a:spcBef>
        <a:buFont typeface="Arial"/>
        <a:buChar char="•"/>
        <a:defRPr sz="4800" kern="1200">
          <a:solidFill>
            <a:schemeClr val="tx1"/>
          </a:solidFill>
          <a:latin typeface="+mn-lt"/>
          <a:ea typeface="+mn-ea"/>
          <a:cs typeface="+mn-cs"/>
        </a:defRPr>
      </a:lvl7pPr>
      <a:lvl8pPr marL="8155841" indent="-543724" algn="l" defTabSz="1087444" rtl="0" eaLnBrk="1" latinLnBrk="0" hangingPunct="1">
        <a:spcBef>
          <a:spcPct val="20000"/>
        </a:spcBef>
        <a:buFont typeface="Arial"/>
        <a:buChar char="•"/>
        <a:defRPr sz="4800" kern="1200">
          <a:solidFill>
            <a:schemeClr val="tx1"/>
          </a:solidFill>
          <a:latin typeface="+mn-lt"/>
          <a:ea typeface="+mn-ea"/>
          <a:cs typeface="+mn-cs"/>
        </a:defRPr>
      </a:lvl8pPr>
      <a:lvl9pPr marL="9243285" indent="-543724" algn="l" defTabSz="1087444"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log.csdn.net/lanchunhui/article/details/7121646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xiv.org/abs/1406.472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25206" y="1455005"/>
            <a:ext cx="17936759" cy="9720303"/>
            <a:chOff x="5788214" y="4660843"/>
            <a:chExt cx="11288203" cy="6117312"/>
          </a:xfrm>
          <a:solidFill>
            <a:srgbClr val="FBFBFB"/>
          </a:solidFill>
        </p:grpSpPr>
        <p:sp>
          <p:nvSpPr>
            <p:cNvPr id="5" name="Shape 139"/>
            <p:cNvSpPr/>
            <p:nvPr/>
          </p:nvSpPr>
          <p:spPr>
            <a:xfrm>
              <a:off x="10662938" y="4660843"/>
              <a:ext cx="6413479" cy="5786159"/>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grpFill/>
            <a:ln>
              <a:round/>
            </a:ln>
          </p:spPr>
          <p:txBody>
            <a:bodyPr lIns="0" tIns="0" rIns="0" bIns="0" anchor="ctr"/>
            <a:lstStyle/>
            <a:p>
              <a:pPr marL="40639" marR="40639" lvl="0" algn="l" defTabSz="914400">
                <a:defRPr sz="1400" b="1">
                  <a:solidFill>
                    <a:srgbClr val="FFFFFF"/>
                  </a:solidFill>
                  <a:uFill>
                    <a:solidFill>
                      <a:srgbClr val="FFFFFF"/>
                    </a:solidFill>
                  </a:uFill>
                  <a:latin typeface="Arial"/>
                  <a:ea typeface="Arial"/>
                  <a:cs typeface="Arial"/>
                  <a:sym typeface="Arial"/>
                </a:defRPr>
              </a:pPr>
              <a:endParaRPr>
                <a:latin typeface="Lato" charset="0"/>
                <a:ea typeface="Lato" charset="0"/>
                <a:cs typeface="Lato" charset="0"/>
              </a:endParaRPr>
            </a:p>
          </p:txBody>
        </p:sp>
        <p:sp>
          <p:nvSpPr>
            <p:cNvPr id="7" name="Shape 140"/>
            <p:cNvSpPr/>
            <p:nvPr/>
          </p:nvSpPr>
          <p:spPr>
            <a:xfrm>
              <a:off x="5788214" y="4721053"/>
              <a:ext cx="4429928" cy="6057102"/>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grpFill/>
            <a:ln w="12700">
              <a:round/>
            </a:ln>
          </p:spPr>
          <p:txBody>
            <a:bodyPr lIns="0" tIns="0" rIns="0" bIns="0"/>
            <a:lstStyle/>
            <a:p>
              <a:pPr lvl="0" algn="l" defTabSz="457200">
                <a:defRPr sz="1200">
                  <a:latin typeface="Helvetica"/>
                  <a:ea typeface="Helvetica"/>
                  <a:cs typeface="Helvetica"/>
                  <a:sym typeface="Helvetica"/>
                </a:defRPr>
              </a:pPr>
              <a:endParaRPr>
                <a:latin typeface="Lato" charset="0"/>
                <a:ea typeface="Lato" charset="0"/>
                <a:cs typeface="Lato" charset="0"/>
              </a:endParaRPr>
            </a:p>
          </p:txBody>
        </p:sp>
      </p:grpSp>
      <p:sp>
        <p:nvSpPr>
          <p:cNvPr id="8" name="TextBox 7"/>
          <p:cNvSpPr txBox="1"/>
          <p:nvPr/>
        </p:nvSpPr>
        <p:spPr>
          <a:xfrm>
            <a:off x="1776046" y="4693322"/>
            <a:ext cx="20275062" cy="2985433"/>
          </a:xfrm>
          <a:prstGeom prst="rect">
            <a:avLst/>
          </a:prstGeom>
          <a:noFill/>
        </p:spPr>
        <p:txBody>
          <a:bodyPr wrap="square" rtlCol="0">
            <a:spAutoFit/>
          </a:bodyPr>
          <a:lstStyle/>
          <a:p>
            <a:pPr algn="ctr">
              <a:lnSpc>
                <a:spcPct val="80000"/>
              </a:lnSpc>
            </a:pPr>
            <a:r>
              <a:rPr lang="zh-CN" altLang="en-US" sz="9600" dirty="0">
                <a:solidFill>
                  <a:schemeClr val="tx2"/>
                </a:solidFill>
                <a:latin typeface="Lato" charset="0"/>
                <a:ea typeface="Lato" charset="0"/>
                <a:cs typeface="Lato" charset="0"/>
              </a:rPr>
              <a:t>圖像檢索</a:t>
            </a:r>
            <a:r>
              <a:rPr lang="en-US" altLang="zh-CN" sz="9600" dirty="0">
                <a:solidFill>
                  <a:schemeClr val="tx2"/>
                </a:solidFill>
                <a:latin typeface="Lato" charset="0"/>
                <a:ea typeface="Lato" charset="0"/>
                <a:cs typeface="Lato" charset="0"/>
              </a:rPr>
              <a:t>:</a:t>
            </a:r>
            <a:r>
              <a:rPr lang="en-US" sz="9600" dirty="0">
                <a:solidFill>
                  <a:schemeClr val="tx2"/>
                </a:solidFill>
                <a:latin typeface="Lato" charset="0"/>
                <a:ea typeface="Lato" charset="0"/>
                <a:cs typeface="Lato" charset="0"/>
              </a:rPr>
              <a:t>Faster R-CNN</a:t>
            </a:r>
          </a:p>
          <a:p>
            <a:pPr algn="ctr">
              <a:lnSpc>
                <a:spcPct val="80000"/>
              </a:lnSpc>
            </a:pPr>
            <a:r>
              <a:rPr lang="en-US" altLang="zh-CN" b="1" dirty="0"/>
              <a:t>RCNN/SPP-Net/Fast-RCNN/Faster-RCNN</a:t>
            </a:r>
          </a:p>
          <a:p>
            <a:pPr algn="ctr">
              <a:lnSpc>
                <a:spcPct val="80000"/>
              </a:lnSpc>
            </a:pPr>
            <a:endParaRPr lang="en-US" sz="9600" dirty="0">
              <a:solidFill>
                <a:schemeClr val="tx2"/>
              </a:solidFill>
              <a:latin typeface="Lato" charset="0"/>
              <a:ea typeface="Lato" charset="0"/>
              <a:cs typeface="Lato" charset="0"/>
            </a:endParaRPr>
          </a:p>
        </p:txBody>
      </p:sp>
      <p:sp>
        <p:nvSpPr>
          <p:cNvPr id="9" name="Rectangle 8"/>
          <p:cNvSpPr/>
          <p:nvPr/>
        </p:nvSpPr>
        <p:spPr>
          <a:xfrm>
            <a:off x="11528539" y="6944890"/>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991990" y="11857190"/>
            <a:ext cx="7843174" cy="535531"/>
          </a:xfrm>
          <a:prstGeom prst="rect">
            <a:avLst/>
          </a:prstGeom>
          <a:noFill/>
        </p:spPr>
        <p:txBody>
          <a:bodyPr wrap="none" rtlCol="0">
            <a:spAutoFit/>
          </a:bodyPr>
          <a:lstStyle/>
          <a:p>
            <a:pPr algn="ctr">
              <a:lnSpc>
                <a:spcPct val="80000"/>
              </a:lnSpc>
            </a:pPr>
            <a:fld id="{93BC147E-6E04-4265-AB4E-8CCA6094B341}" type="datetime1">
              <a:rPr lang="zh-CN" altLang="en-US" sz="3600" smtClean="0">
                <a:latin typeface="Lato Light"/>
                <a:cs typeface="Lato Light"/>
              </a:rPr>
              <a:t>2018/6/10</a:t>
            </a:fld>
            <a:r>
              <a:rPr lang="zh-CN" altLang="en-US" sz="3600" dirty="0">
                <a:latin typeface="Lato Light"/>
                <a:cs typeface="Lato Light"/>
              </a:rPr>
              <a:t>                                   </a:t>
            </a:r>
            <a:r>
              <a:rPr lang="en-US" sz="3600" dirty="0">
                <a:latin typeface="Lato Light"/>
                <a:cs typeface="Lato Light"/>
              </a:rPr>
              <a:t>	wenbo</a:t>
            </a:r>
          </a:p>
        </p:txBody>
      </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4397" y="956606"/>
            <a:ext cx="2438489"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SPP-Net</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https://arxiv.org/pdf/1406.4729.pdf</a:t>
            </a:r>
          </a:p>
        </p:txBody>
      </p:sp>
      <p:pic>
        <p:nvPicPr>
          <p:cNvPr id="3" name="图片 2">
            <a:extLst>
              <a:ext uri="{FF2B5EF4-FFF2-40B4-BE49-F238E27FC236}">
                <a16:creationId xmlns:a16="http://schemas.microsoft.com/office/drawing/2014/main" id="{D7BF01E9-81CB-4911-B0B6-73A3B50EC33B}"/>
              </a:ext>
            </a:extLst>
          </p:cNvPr>
          <p:cNvPicPr>
            <a:picLocks noChangeAspect="1"/>
          </p:cNvPicPr>
          <p:nvPr/>
        </p:nvPicPr>
        <p:blipFill>
          <a:blip r:embed="rId2"/>
          <a:stretch>
            <a:fillRect/>
          </a:stretch>
        </p:blipFill>
        <p:spPr>
          <a:xfrm>
            <a:off x="6015601" y="2376162"/>
            <a:ext cx="12355971" cy="10136336"/>
          </a:xfrm>
          <a:prstGeom prst="rect">
            <a:avLst/>
          </a:prstGeom>
        </p:spPr>
      </p:pic>
    </p:spTree>
    <p:extLst>
      <p:ext uri="{BB962C8B-B14F-4D97-AF65-F5344CB8AC3E}">
        <p14:creationId xmlns:p14="http://schemas.microsoft.com/office/powerpoint/2010/main" val="360634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4397" y="956606"/>
            <a:ext cx="2438489"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SPP-Net</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https://arxiv.org/pdf/1406.4729.pdf</a:t>
            </a:r>
          </a:p>
        </p:txBody>
      </p:sp>
      <p:pic>
        <p:nvPicPr>
          <p:cNvPr id="2" name="图片 1">
            <a:extLst>
              <a:ext uri="{FF2B5EF4-FFF2-40B4-BE49-F238E27FC236}">
                <a16:creationId xmlns:a16="http://schemas.microsoft.com/office/drawing/2014/main" id="{6A074750-DC37-47EF-8D2D-935E45649366}"/>
              </a:ext>
            </a:extLst>
          </p:cNvPr>
          <p:cNvPicPr>
            <a:picLocks noChangeAspect="1"/>
          </p:cNvPicPr>
          <p:nvPr/>
        </p:nvPicPr>
        <p:blipFill>
          <a:blip r:embed="rId2"/>
          <a:stretch>
            <a:fillRect/>
          </a:stretch>
        </p:blipFill>
        <p:spPr>
          <a:xfrm>
            <a:off x="0" y="3464169"/>
            <a:ext cx="9774479" cy="8018585"/>
          </a:xfrm>
          <a:prstGeom prst="rect">
            <a:avLst/>
          </a:prstGeom>
        </p:spPr>
      </p:pic>
      <p:sp>
        <p:nvSpPr>
          <p:cNvPr id="3" name="文本框 2">
            <a:extLst>
              <a:ext uri="{FF2B5EF4-FFF2-40B4-BE49-F238E27FC236}">
                <a16:creationId xmlns:a16="http://schemas.microsoft.com/office/drawing/2014/main" id="{74E9D54D-0100-4DA0-8818-4D68E3E0D127}"/>
              </a:ext>
            </a:extLst>
          </p:cNvPr>
          <p:cNvSpPr txBox="1"/>
          <p:nvPr/>
        </p:nvSpPr>
        <p:spPr>
          <a:xfrm>
            <a:off x="9372600" y="3305908"/>
            <a:ext cx="14120446" cy="8710077"/>
          </a:xfrm>
          <a:prstGeom prst="rect">
            <a:avLst/>
          </a:prstGeom>
          <a:noFill/>
        </p:spPr>
        <p:txBody>
          <a:bodyPr wrap="square" rtlCol="0">
            <a:spAutoFit/>
          </a:bodyPr>
          <a:lstStyle/>
          <a:p>
            <a:r>
              <a:rPr lang="en-US" altLang="zh-CN" sz="4000" dirty="0">
                <a:solidFill>
                  <a:schemeClr val="tx2"/>
                </a:solidFill>
              </a:rPr>
              <a:t>SPP</a:t>
            </a:r>
            <a:r>
              <a:rPr lang="zh-CN" altLang="en-US" sz="4000" dirty="0">
                <a:solidFill>
                  <a:schemeClr val="tx2"/>
                </a:solidFill>
              </a:rPr>
              <a:t>与金字塔</a:t>
            </a:r>
            <a:r>
              <a:rPr lang="en-US" altLang="zh-CN" sz="4000" dirty="0">
                <a:solidFill>
                  <a:schemeClr val="tx2"/>
                </a:solidFill>
              </a:rPr>
              <a:t>pooling</a:t>
            </a:r>
            <a:r>
              <a:rPr lang="zh-CN" altLang="en-US" sz="4000" dirty="0">
                <a:solidFill>
                  <a:schemeClr val="tx2"/>
                </a:solidFill>
              </a:rPr>
              <a:t>类似，我们先确定最终</a:t>
            </a:r>
            <a:r>
              <a:rPr lang="en-US" altLang="zh-CN" sz="4000" dirty="0">
                <a:solidFill>
                  <a:schemeClr val="tx2"/>
                </a:solidFill>
              </a:rPr>
              <a:t>pooling</a:t>
            </a:r>
            <a:r>
              <a:rPr lang="zh-CN" altLang="en-US" sz="4000" dirty="0">
                <a:solidFill>
                  <a:schemeClr val="tx2"/>
                </a:solidFill>
              </a:rPr>
              <a:t>得到的</a:t>
            </a:r>
            <a:r>
              <a:rPr lang="en-US" altLang="zh-CN" sz="4000" dirty="0" err="1">
                <a:solidFill>
                  <a:schemeClr val="tx2"/>
                </a:solidFill>
              </a:rPr>
              <a:t>featuremap</a:t>
            </a:r>
            <a:r>
              <a:rPr lang="zh-CN" altLang="en-US" sz="4000" dirty="0">
                <a:solidFill>
                  <a:schemeClr val="tx2"/>
                </a:solidFill>
              </a:rPr>
              <a:t>大小，例如</a:t>
            </a:r>
            <a:r>
              <a:rPr lang="en-US" altLang="zh-CN" sz="4000" dirty="0">
                <a:solidFill>
                  <a:schemeClr val="tx2"/>
                </a:solidFill>
              </a:rPr>
              <a:t>4*4 bins</a:t>
            </a:r>
            <a:r>
              <a:rPr lang="zh-CN" altLang="en-US" sz="4000" dirty="0">
                <a:solidFill>
                  <a:schemeClr val="tx2"/>
                </a:solidFill>
              </a:rPr>
              <a:t>，</a:t>
            </a:r>
            <a:r>
              <a:rPr lang="en-US" altLang="zh-CN" sz="4000" dirty="0">
                <a:solidFill>
                  <a:schemeClr val="tx2"/>
                </a:solidFill>
              </a:rPr>
              <a:t>2*2 bins</a:t>
            </a:r>
            <a:r>
              <a:rPr lang="zh-CN" altLang="en-US" sz="4000" dirty="0">
                <a:solidFill>
                  <a:schemeClr val="tx2"/>
                </a:solidFill>
              </a:rPr>
              <a:t>，</a:t>
            </a:r>
            <a:r>
              <a:rPr lang="en-US" altLang="zh-CN" sz="4000" dirty="0">
                <a:solidFill>
                  <a:schemeClr val="tx2"/>
                </a:solidFill>
              </a:rPr>
              <a:t>1*1 bins</a:t>
            </a:r>
            <a:r>
              <a:rPr lang="zh-CN" altLang="en-US" sz="4000" dirty="0">
                <a:solidFill>
                  <a:schemeClr val="tx2"/>
                </a:solidFill>
              </a:rPr>
              <a:t>。那么我们已知</a:t>
            </a:r>
            <a:r>
              <a:rPr lang="en-US" altLang="zh-CN" sz="4000" dirty="0">
                <a:solidFill>
                  <a:schemeClr val="tx2"/>
                </a:solidFill>
              </a:rPr>
              <a:t>conv5</a:t>
            </a:r>
            <a:r>
              <a:rPr lang="zh-CN" altLang="en-US" sz="4000" dirty="0">
                <a:solidFill>
                  <a:schemeClr val="tx2"/>
                </a:solidFill>
              </a:rPr>
              <a:t>输出的</a:t>
            </a:r>
            <a:r>
              <a:rPr lang="en-US" altLang="zh-CN" sz="4000" dirty="0" err="1">
                <a:solidFill>
                  <a:schemeClr val="tx2"/>
                </a:solidFill>
              </a:rPr>
              <a:t>featuremap</a:t>
            </a:r>
            <a:r>
              <a:rPr lang="zh-CN" altLang="en-US" sz="4000" dirty="0">
                <a:solidFill>
                  <a:schemeClr val="tx2"/>
                </a:solidFill>
              </a:rPr>
              <a:t>大小（例如，</a:t>
            </a:r>
            <a:r>
              <a:rPr lang="en-US" altLang="zh-CN" sz="4000" dirty="0">
                <a:solidFill>
                  <a:schemeClr val="tx2"/>
                </a:solidFill>
              </a:rPr>
              <a:t>256</a:t>
            </a:r>
            <a:r>
              <a:rPr lang="zh-CN" altLang="en-US" sz="4000" dirty="0">
                <a:solidFill>
                  <a:schemeClr val="tx2"/>
                </a:solidFill>
              </a:rPr>
              <a:t>个</a:t>
            </a:r>
            <a:r>
              <a:rPr lang="en-US" altLang="zh-CN" sz="4000" dirty="0">
                <a:solidFill>
                  <a:schemeClr val="tx2"/>
                </a:solidFill>
              </a:rPr>
              <a:t>13*13</a:t>
            </a:r>
            <a:r>
              <a:rPr lang="zh-CN" altLang="en-US" sz="4000" dirty="0">
                <a:solidFill>
                  <a:schemeClr val="tx2"/>
                </a:solidFill>
              </a:rPr>
              <a:t>的</a:t>
            </a:r>
            <a:r>
              <a:rPr lang="en-US" altLang="zh-CN" sz="4000" dirty="0">
                <a:solidFill>
                  <a:schemeClr val="tx2"/>
                </a:solidFill>
              </a:rPr>
              <a:t>feature map</a:t>
            </a:r>
            <a:r>
              <a:rPr lang="zh-CN" altLang="en-US" sz="4000" dirty="0">
                <a:solidFill>
                  <a:schemeClr val="tx2"/>
                </a:solidFill>
              </a:rPr>
              <a:t>）</a:t>
            </a:r>
            <a:r>
              <a:rPr lang="en-US" altLang="zh-CN" sz="4000" dirty="0">
                <a:solidFill>
                  <a:schemeClr val="tx2"/>
                </a:solidFill>
              </a:rPr>
              <a:t>.</a:t>
            </a:r>
            <a:r>
              <a:rPr lang="zh-CN" altLang="en-US" sz="4000" dirty="0">
                <a:solidFill>
                  <a:schemeClr val="tx2"/>
                </a:solidFill>
              </a:rPr>
              <a:t>那么，对于一个</a:t>
            </a:r>
            <a:r>
              <a:rPr lang="en-US" altLang="zh-CN" sz="4000" dirty="0">
                <a:solidFill>
                  <a:schemeClr val="tx2"/>
                </a:solidFill>
              </a:rPr>
              <a:t>13*13</a:t>
            </a:r>
            <a:r>
              <a:rPr lang="zh-CN" altLang="en-US" sz="4000" dirty="0">
                <a:solidFill>
                  <a:schemeClr val="tx2"/>
                </a:solidFill>
              </a:rPr>
              <a:t>的</a:t>
            </a:r>
            <a:r>
              <a:rPr lang="en-US" altLang="zh-CN" sz="4000" dirty="0">
                <a:solidFill>
                  <a:schemeClr val="tx2"/>
                </a:solidFill>
              </a:rPr>
              <a:t>feature map,</a:t>
            </a:r>
            <a:r>
              <a:rPr lang="zh-CN" altLang="en-US" sz="4000" dirty="0">
                <a:solidFill>
                  <a:schemeClr val="tx2"/>
                </a:solidFill>
              </a:rPr>
              <a:t>我们可以通过</a:t>
            </a:r>
            <a:r>
              <a:rPr lang="en-US" altLang="zh-CN" sz="4000" dirty="0">
                <a:solidFill>
                  <a:schemeClr val="tx2"/>
                </a:solidFill>
              </a:rPr>
              <a:t>spatial pyramid pooling </a:t>
            </a:r>
            <a:r>
              <a:rPr lang="zh-CN" altLang="en-US" sz="4000" dirty="0">
                <a:solidFill>
                  <a:schemeClr val="tx2"/>
                </a:solidFill>
              </a:rPr>
              <a:t>（</a:t>
            </a:r>
            <a:r>
              <a:rPr lang="en-US" altLang="zh-CN" sz="4000" dirty="0">
                <a:solidFill>
                  <a:schemeClr val="tx2"/>
                </a:solidFill>
              </a:rPr>
              <a:t>SPP</a:t>
            </a:r>
            <a:r>
              <a:rPr lang="zh-CN" altLang="en-US" sz="4000" dirty="0">
                <a:solidFill>
                  <a:schemeClr val="tx2"/>
                </a:solidFill>
              </a:rPr>
              <a:t>）的方式得到输出结果：</a:t>
            </a:r>
            <a:endParaRPr lang="en-US" altLang="zh-CN" sz="4000" dirty="0">
              <a:solidFill>
                <a:schemeClr val="tx2"/>
              </a:solidFill>
            </a:endParaRPr>
          </a:p>
          <a:p>
            <a:endParaRPr lang="en-US" altLang="zh-CN" sz="4000" dirty="0">
              <a:solidFill>
                <a:schemeClr val="tx2"/>
              </a:solidFill>
            </a:endParaRPr>
          </a:p>
          <a:p>
            <a:r>
              <a:rPr lang="zh-CN" altLang="en-US" sz="4000" dirty="0">
                <a:solidFill>
                  <a:schemeClr val="tx2"/>
                </a:solidFill>
              </a:rPr>
              <a:t>当</a:t>
            </a:r>
            <a:r>
              <a:rPr lang="en-US" altLang="zh-CN" sz="4000" dirty="0">
                <a:solidFill>
                  <a:schemeClr val="tx2"/>
                </a:solidFill>
              </a:rPr>
              <a:t>window=ceil(13/4)=4, stride=floor(13/4)=3,</a:t>
            </a:r>
            <a:r>
              <a:rPr lang="zh-CN" altLang="en-US" sz="4000" dirty="0">
                <a:solidFill>
                  <a:schemeClr val="tx2"/>
                </a:solidFill>
              </a:rPr>
              <a:t>得到的</a:t>
            </a:r>
            <a:r>
              <a:rPr lang="en-US" altLang="zh-CN" sz="4000" dirty="0">
                <a:solidFill>
                  <a:schemeClr val="tx2"/>
                </a:solidFill>
              </a:rPr>
              <a:t>4*4 bins</a:t>
            </a:r>
            <a:r>
              <a:rPr lang="zh-CN" altLang="en-US" sz="4000" dirty="0">
                <a:solidFill>
                  <a:schemeClr val="tx2"/>
                </a:solidFill>
              </a:rPr>
              <a:t>；  当</a:t>
            </a:r>
            <a:r>
              <a:rPr lang="en-US" altLang="zh-CN" sz="4000" dirty="0">
                <a:solidFill>
                  <a:schemeClr val="tx2"/>
                </a:solidFill>
              </a:rPr>
              <a:t>window=ceil(13/2)=7, stride=floor(13/2)=6,</a:t>
            </a:r>
            <a:r>
              <a:rPr lang="zh-CN" altLang="en-US" sz="4000" dirty="0">
                <a:solidFill>
                  <a:schemeClr val="tx2"/>
                </a:solidFill>
              </a:rPr>
              <a:t>得到的</a:t>
            </a:r>
            <a:r>
              <a:rPr lang="en-US" altLang="zh-CN" sz="4000" dirty="0">
                <a:solidFill>
                  <a:schemeClr val="tx2"/>
                </a:solidFill>
              </a:rPr>
              <a:t>2*2 bins</a:t>
            </a:r>
            <a:r>
              <a:rPr lang="zh-CN" altLang="en-US" sz="4000" dirty="0">
                <a:solidFill>
                  <a:schemeClr val="tx2"/>
                </a:solidFill>
              </a:rPr>
              <a:t>；  当</a:t>
            </a:r>
            <a:r>
              <a:rPr lang="en-US" altLang="zh-CN" sz="4000" dirty="0">
                <a:solidFill>
                  <a:schemeClr val="tx2"/>
                </a:solidFill>
              </a:rPr>
              <a:t>window=ceil(13/1)=13, stride=floor(13/1)=13,</a:t>
            </a:r>
            <a:r>
              <a:rPr lang="zh-CN" altLang="en-US" sz="4000" dirty="0">
                <a:solidFill>
                  <a:schemeClr val="tx2"/>
                </a:solidFill>
              </a:rPr>
              <a:t>得到的</a:t>
            </a:r>
            <a:r>
              <a:rPr lang="en-US" altLang="zh-CN" sz="4000" dirty="0">
                <a:solidFill>
                  <a:schemeClr val="tx2"/>
                </a:solidFill>
              </a:rPr>
              <a:t>1*1 bins.</a:t>
            </a:r>
          </a:p>
          <a:p>
            <a:endParaRPr lang="en-US" altLang="zh-CN" sz="4000" dirty="0">
              <a:solidFill>
                <a:schemeClr val="tx2"/>
              </a:solidFill>
            </a:endParaRPr>
          </a:p>
          <a:p>
            <a:r>
              <a:rPr lang="en-US" altLang="zh-CN" sz="4000" dirty="0">
                <a:solidFill>
                  <a:schemeClr val="tx2"/>
                </a:solidFill>
              </a:rPr>
              <a:t> </a:t>
            </a:r>
            <a:r>
              <a:rPr lang="zh-CN" altLang="en-US" sz="4000" dirty="0">
                <a:solidFill>
                  <a:schemeClr val="tx2"/>
                </a:solidFill>
              </a:rPr>
              <a:t>因此</a:t>
            </a:r>
            <a:r>
              <a:rPr lang="en-US" altLang="zh-CN" sz="4000" dirty="0">
                <a:solidFill>
                  <a:schemeClr val="tx2"/>
                </a:solidFill>
              </a:rPr>
              <a:t>SPP-layer</a:t>
            </a:r>
            <a:r>
              <a:rPr lang="zh-CN" altLang="en-US" sz="4000" dirty="0">
                <a:solidFill>
                  <a:schemeClr val="tx2"/>
                </a:solidFill>
              </a:rPr>
              <a:t>后的输出是</a:t>
            </a:r>
            <a:r>
              <a:rPr lang="en-US" altLang="zh-CN" sz="4000" dirty="0">
                <a:solidFill>
                  <a:schemeClr val="tx2"/>
                </a:solidFill>
              </a:rPr>
              <a:t>256*</a:t>
            </a:r>
            <a:r>
              <a:rPr lang="zh-CN" altLang="en-US" sz="4000" dirty="0">
                <a:solidFill>
                  <a:schemeClr val="tx2"/>
                </a:solidFill>
              </a:rPr>
              <a:t>（</a:t>
            </a:r>
            <a:r>
              <a:rPr lang="en-US" altLang="zh-CN" sz="4000" dirty="0">
                <a:solidFill>
                  <a:schemeClr val="tx2"/>
                </a:solidFill>
              </a:rPr>
              <a:t>4*4+2*2+1*1</a:t>
            </a:r>
            <a:r>
              <a:rPr lang="zh-CN" altLang="en-US" sz="4000" dirty="0">
                <a:solidFill>
                  <a:schemeClr val="tx2"/>
                </a:solidFill>
              </a:rPr>
              <a:t>）</a:t>
            </a:r>
            <a:r>
              <a:rPr lang="en-US" altLang="zh-CN" sz="4000" dirty="0">
                <a:solidFill>
                  <a:schemeClr val="tx2"/>
                </a:solidFill>
              </a:rPr>
              <a:t>=256*21</a:t>
            </a:r>
            <a:r>
              <a:rPr lang="zh-CN" altLang="en-US" sz="4000" dirty="0">
                <a:solidFill>
                  <a:schemeClr val="tx2"/>
                </a:solidFill>
              </a:rPr>
              <a:t>长度的向量。不难看出，</a:t>
            </a:r>
            <a:r>
              <a:rPr lang="en-US" altLang="zh-CN" sz="4000" dirty="0">
                <a:solidFill>
                  <a:schemeClr val="tx2"/>
                </a:solidFill>
              </a:rPr>
              <a:t>SPP</a:t>
            </a:r>
            <a:r>
              <a:rPr lang="zh-CN" altLang="en-US" sz="4000" dirty="0">
                <a:solidFill>
                  <a:schemeClr val="tx2"/>
                </a:solidFill>
              </a:rPr>
              <a:t>的关键实现在于通过</a:t>
            </a:r>
            <a:r>
              <a:rPr lang="en-US" altLang="zh-CN" sz="4000" dirty="0">
                <a:solidFill>
                  <a:schemeClr val="tx2"/>
                </a:solidFill>
              </a:rPr>
              <a:t>conv5</a:t>
            </a:r>
            <a:r>
              <a:rPr lang="zh-CN" altLang="en-US" sz="4000" dirty="0">
                <a:solidFill>
                  <a:schemeClr val="tx2"/>
                </a:solidFill>
              </a:rPr>
              <a:t>输出的</a:t>
            </a:r>
            <a:r>
              <a:rPr lang="en-US" altLang="zh-CN" sz="4000" dirty="0">
                <a:solidFill>
                  <a:schemeClr val="tx2"/>
                </a:solidFill>
              </a:rPr>
              <a:t>feature map</a:t>
            </a:r>
            <a:r>
              <a:rPr lang="zh-CN" altLang="en-US" sz="4000" dirty="0">
                <a:solidFill>
                  <a:schemeClr val="tx2"/>
                </a:solidFill>
              </a:rPr>
              <a:t>宽高和</a:t>
            </a:r>
            <a:r>
              <a:rPr lang="en-US" altLang="zh-CN" sz="4000" dirty="0">
                <a:solidFill>
                  <a:schemeClr val="tx2"/>
                </a:solidFill>
              </a:rPr>
              <a:t>SPP</a:t>
            </a:r>
            <a:r>
              <a:rPr lang="zh-CN" altLang="en-US" sz="4000" dirty="0">
                <a:solidFill>
                  <a:schemeClr val="tx2"/>
                </a:solidFill>
              </a:rPr>
              <a:t>目标输出</a:t>
            </a:r>
            <a:r>
              <a:rPr lang="en-US" altLang="zh-CN" sz="4000" dirty="0">
                <a:solidFill>
                  <a:schemeClr val="tx2"/>
                </a:solidFill>
              </a:rPr>
              <a:t>bin</a:t>
            </a:r>
            <a:r>
              <a:rPr lang="zh-CN" altLang="en-US" sz="4000" dirty="0">
                <a:solidFill>
                  <a:schemeClr val="tx2"/>
                </a:solidFill>
              </a:rPr>
              <a:t>的宽高计算</a:t>
            </a:r>
            <a:r>
              <a:rPr lang="en-US" altLang="zh-CN" sz="4000" dirty="0">
                <a:solidFill>
                  <a:schemeClr val="tx2"/>
                </a:solidFill>
              </a:rPr>
              <a:t>spatial pyramid pooling</a:t>
            </a:r>
            <a:r>
              <a:rPr lang="zh-CN" altLang="en-US" sz="4000" dirty="0">
                <a:solidFill>
                  <a:schemeClr val="tx2"/>
                </a:solidFill>
              </a:rPr>
              <a:t>中不同分辨率</a:t>
            </a:r>
            <a:r>
              <a:rPr lang="en-US" altLang="zh-CN" sz="4000" dirty="0">
                <a:solidFill>
                  <a:schemeClr val="tx2"/>
                </a:solidFill>
              </a:rPr>
              <a:t>Bins</a:t>
            </a:r>
            <a:r>
              <a:rPr lang="zh-CN" altLang="en-US" sz="4000" dirty="0">
                <a:solidFill>
                  <a:schemeClr val="tx2"/>
                </a:solidFill>
              </a:rPr>
              <a:t>对应的</a:t>
            </a:r>
            <a:r>
              <a:rPr lang="en-US" altLang="zh-CN" sz="4000" dirty="0">
                <a:solidFill>
                  <a:schemeClr val="tx2"/>
                </a:solidFill>
              </a:rPr>
              <a:t>pooling window</a:t>
            </a:r>
            <a:r>
              <a:rPr lang="zh-CN" altLang="en-US" sz="4000" dirty="0">
                <a:solidFill>
                  <a:schemeClr val="tx2"/>
                </a:solidFill>
              </a:rPr>
              <a:t>和</a:t>
            </a:r>
            <a:r>
              <a:rPr lang="en-US" altLang="zh-CN" sz="4000" dirty="0">
                <a:solidFill>
                  <a:schemeClr val="tx2"/>
                </a:solidFill>
              </a:rPr>
              <a:t>pool stride</a:t>
            </a:r>
            <a:r>
              <a:rPr lang="zh-CN" altLang="en-US" sz="4000" dirty="0">
                <a:solidFill>
                  <a:schemeClr val="tx2"/>
                </a:solidFill>
              </a:rPr>
              <a:t>尺寸。</a:t>
            </a:r>
          </a:p>
        </p:txBody>
      </p:sp>
    </p:spTree>
    <p:extLst>
      <p:ext uri="{BB962C8B-B14F-4D97-AF65-F5344CB8AC3E}">
        <p14:creationId xmlns:p14="http://schemas.microsoft.com/office/powerpoint/2010/main" val="234028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4397" y="956606"/>
            <a:ext cx="2438489"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SPP-Net</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https://arxiv.org/pdf/1406.4729.pdf</a:t>
            </a:r>
          </a:p>
        </p:txBody>
      </p:sp>
      <p:sp>
        <p:nvSpPr>
          <p:cNvPr id="2" name="文本框 1">
            <a:extLst>
              <a:ext uri="{FF2B5EF4-FFF2-40B4-BE49-F238E27FC236}">
                <a16:creationId xmlns:a16="http://schemas.microsoft.com/office/drawing/2014/main" id="{9DA7C0AF-3E3A-4BBF-A6F7-F99B993EC804}"/>
              </a:ext>
            </a:extLst>
          </p:cNvPr>
          <p:cNvSpPr txBox="1"/>
          <p:nvPr/>
        </p:nvSpPr>
        <p:spPr>
          <a:xfrm>
            <a:off x="2328673" y="8436268"/>
            <a:ext cx="19765108" cy="5155257"/>
          </a:xfrm>
          <a:prstGeom prst="rect">
            <a:avLst/>
          </a:prstGeom>
          <a:noFill/>
        </p:spPr>
        <p:txBody>
          <a:bodyPr wrap="square" rtlCol="0">
            <a:spAutoFit/>
          </a:bodyPr>
          <a:lstStyle/>
          <a:p>
            <a:r>
              <a:rPr lang="zh-CN" altLang="en-US" dirty="0">
                <a:solidFill>
                  <a:schemeClr val="tx2"/>
                </a:solidFill>
              </a:rPr>
              <a:t>新方法不需要对不同尺寸的</a:t>
            </a:r>
            <a:r>
              <a:rPr lang="en-US" altLang="zh-CN" dirty="0">
                <a:solidFill>
                  <a:schemeClr val="tx2"/>
                </a:solidFill>
              </a:rPr>
              <a:t>proposals</a:t>
            </a:r>
            <a:r>
              <a:rPr lang="zh-CN" altLang="en-US" dirty="0">
                <a:solidFill>
                  <a:schemeClr val="tx2"/>
                </a:solidFill>
              </a:rPr>
              <a:t>进行</a:t>
            </a:r>
            <a:r>
              <a:rPr lang="en-US" altLang="zh-CN" dirty="0">
                <a:solidFill>
                  <a:schemeClr val="tx2"/>
                </a:solidFill>
              </a:rPr>
              <a:t>Crop</a:t>
            </a:r>
            <a:r>
              <a:rPr lang="zh-CN" altLang="en-US" dirty="0">
                <a:solidFill>
                  <a:schemeClr val="tx2"/>
                </a:solidFill>
              </a:rPr>
              <a:t>或</a:t>
            </a:r>
            <a:r>
              <a:rPr lang="en-US" altLang="zh-CN" dirty="0">
                <a:solidFill>
                  <a:schemeClr val="tx2"/>
                </a:solidFill>
              </a:rPr>
              <a:t>Wrap</a:t>
            </a:r>
            <a:r>
              <a:rPr lang="zh-CN" altLang="en-US" dirty="0">
                <a:solidFill>
                  <a:schemeClr val="tx2"/>
                </a:solidFill>
              </a:rPr>
              <a:t>，直接根据</a:t>
            </a:r>
            <a:r>
              <a:rPr lang="en-US" altLang="zh-CN" dirty="0">
                <a:solidFill>
                  <a:schemeClr val="tx2"/>
                </a:solidFill>
              </a:rPr>
              <a:t>proposal</a:t>
            </a:r>
            <a:r>
              <a:rPr lang="zh-CN" altLang="en-US" dirty="0">
                <a:solidFill>
                  <a:schemeClr val="tx2"/>
                </a:solidFill>
              </a:rPr>
              <a:t>在图中的相对位置关系计算得到</a:t>
            </a:r>
            <a:r>
              <a:rPr lang="en-US" altLang="zh-CN" dirty="0">
                <a:solidFill>
                  <a:schemeClr val="tx2"/>
                </a:solidFill>
              </a:rPr>
              <a:t>proposal</a:t>
            </a:r>
            <a:r>
              <a:rPr lang="zh-CN" altLang="en-US" dirty="0">
                <a:solidFill>
                  <a:schemeClr val="tx2"/>
                </a:solidFill>
              </a:rPr>
              <a:t>在整图</a:t>
            </a:r>
            <a:r>
              <a:rPr lang="en-US" altLang="zh-CN" dirty="0">
                <a:solidFill>
                  <a:schemeClr val="tx2"/>
                </a:solidFill>
              </a:rPr>
              <a:t>conv5</a:t>
            </a:r>
            <a:r>
              <a:rPr lang="zh-CN" altLang="en-US" dirty="0">
                <a:solidFill>
                  <a:schemeClr val="tx2"/>
                </a:solidFill>
              </a:rPr>
              <a:t>输出中的映射输出结果。这样，对于</a:t>
            </a:r>
            <a:r>
              <a:rPr lang="en-US" altLang="zh-CN" dirty="0">
                <a:solidFill>
                  <a:schemeClr val="tx2"/>
                </a:solidFill>
              </a:rPr>
              <a:t>2000</a:t>
            </a:r>
            <a:r>
              <a:rPr lang="zh-CN" altLang="en-US" dirty="0">
                <a:solidFill>
                  <a:schemeClr val="tx2"/>
                </a:solidFill>
              </a:rPr>
              <a:t>个</a:t>
            </a:r>
            <a:r>
              <a:rPr lang="en-US" altLang="zh-CN" dirty="0">
                <a:solidFill>
                  <a:schemeClr val="tx2"/>
                </a:solidFill>
              </a:rPr>
              <a:t>proposal</a:t>
            </a:r>
            <a:r>
              <a:rPr lang="zh-CN" altLang="en-US" dirty="0">
                <a:solidFill>
                  <a:schemeClr val="tx2"/>
                </a:solidFill>
              </a:rPr>
              <a:t>，我们事实上从</a:t>
            </a:r>
            <a:r>
              <a:rPr lang="en-US" altLang="zh-CN" dirty="0">
                <a:solidFill>
                  <a:schemeClr val="tx2"/>
                </a:solidFill>
              </a:rPr>
              <a:t>conv1---&gt;conv5</a:t>
            </a:r>
            <a:r>
              <a:rPr lang="zh-CN" altLang="en-US" dirty="0">
                <a:solidFill>
                  <a:schemeClr val="tx2"/>
                </a:solidFill>
              </a:rPr>
              <a:t>只做了一遍前向，然后进行</a:t>
            </a:r>
            <a:r>
              <a:rPr lang="en-US" altLang="zh-CN" dirty="0">
                <a:solidFill>
                  <a:schemeClr val="tx2"/>
                </a:solidFill>
              </a:rPr>
              <a:t>2000</a:t>
            </a:r>
            <a:r>
              <a:rPr lang="zh-CN" altLang="en-US" dirty="0">
                <a:solidFill>
                  <a:schemeClr val="tx2"/>
                </a:solidFill>
              </a:rPr>
              <a:t>次</a:t>
            </a:r>
            <a:r>
              <a:rPr lang="en-US" altLang="zh-CN" dirty="0">
                <a:solidFill>
                  <a:schemeClr val="tx2"/>
                </a:solidFill>
              </a:rPr>
              <a:t>conv5 </a:t>
            </a:r>
            <a:r>
              <a:rPr lang="en-US" altLang="zh-CN" dirty="0" err="1">
                <a:solidFill>
                  <a:schemeClr val="tx2"/>
                </a:solidFill>
              </a:rPr>
              <a:t>featuremap</a:t>
            </a:r>
            <a:r>
              <a:rPr lang="zh-CN" altLang="en-US" dirty="0">
                <a:solidFill>
                  <a:schemeClr val="tx2"/>
                </a:solidFill>
              </a:rPr>
              <a:t>的集合映射，再通过</a:t>
            </a:r>
            <a:r>
              <a:rPr lang="en-US" altLang="zh-CN" dirty="0">
                <a:solidFill>
                  <a:schemeClr val="tx2"/>
                </a:solidFill>
              </a:rPr>
              <a:t>SPP-Layer</a:t>
            </a:r>
            <a:r>
              <a:rPr lang="zh-CN" altLang="en-US" dirty="0">
                <a:solidFill>
                  <a:schemeClr val="tx2"/>
                </a:solidFill>
              </a:rPr>
              <a:t>，就可以得到的</a:t>
            </a:r>
            <a:r>
              <a:rPr lang="en-US" altLang="zh-CN" dirty="0">
                <a:solidFill>
                  <a:schemeClr val="tx2"/>
                </a:solidFill>
              </a:rPr>
              <a:t>2000</a:t>
            </a:r>
            <a:r>
              <a:rPr lang="zh-CN" altLang="en-US" dirty="0">
                <a:solidFill>
                  <a:schemeClr val="tx2"/>
                </a:solidFill>
              </a:rPr>
              <a:t>组长度相同的</a:t>
            </a:r>
            <a:r>
              <a:rPr lang="en-US" altLang="zh-CN" dirty="0">
                <a:solidFill>
                  <a:schemeClr val="tx2"/>
                </a:solidFill>
              </a:rPr>
              <a:t>SPP-Layer</a:t>
            </a:r>
            <a:r>
              <a:rPr lang="zh-CN" altLang="en-US" dirty="0">
                <a:solidFill>
                  <a:schemeClr val="tx2"/>
                </a:solidFill>
              </a:rPr>
              <a:t>输出向量，进而通过全连接层生成最终</a:t>
            </a:r>
            <a:r>
              <a:rPr lang="en-US" altLang="zh-CN" dirty="0">
                <a:solidFill>
                  <a:schemeClr val="tx2"/>
                </a:solidFill>
              </a:rPr>
              <a:t>2000</a:t>
            </a:r>
            <a:r>
              <a:rPr lang="zh-CN" altLang="en-US" dirty="0">
                <a:solidFill>
                  <a:schemeClr val="tx2"/>
                </a:solidFill>
              </a:rPr>
              <a:t>个</a:t>
            </a:r>
            <a:r>
              <a:rPr lang="en-US" altLang="zh-CN" dirty="0">
                <a:solidFill>
                  <a:schemeClr val="tx2"/>
                </a:solidFill>
              </a:rPr>
              <a:t>proposal</a:t>
            </a:r>
            <a:r>
              <a:rPr lang="zh-CN" altLang="en-US" dirty="0">
                <a:solidFill>
                  <a:schemeClr val="tx2"/>
                </a:solidFill>
              </a:rPr>
              <a:t>的卷积神经网络特征。接下来就和</a:t>
            </a:r>
            <a:r>
              <a:rPr lang="en-US" altLang="zh-CN" dirty="0">
                <a:solidFill>
                  <a:schemeClr val="tx2"/>
                </a:solidFill>
              </a:rPr>
              <a:t>R-CNN</a:t>
            </a:r>
            <a:r>
              <a:rPr lang="zh-CN" altLang="en-US" dirty="0">
                <a:solidFill>
                  <a:schemeClr val="tx2"/>
                </a:solidFill>
              </a:rPr>
              <a:t>类似。</a:t>
            </a:r>
            <a:endParaRPr lang="en-US" altLang="zh-CN" dirty="0">
              <a:solidFill>
                <a:schemeClr val="tx2"/>
              </a:solidFill>
            </a:endParaRPr>
          </a:p>
          <a:p>
            <a:endParaRPr lang="en-US" altLang="zh-CN" dirty="0">
              <a:solidFill>
                <a:schemeClr val="tx2"/>
              </a:solidFill>
            </a:endParaRPr>
          </a:p>
          <a:p>
            <a:r>
              <a:rPr lang="en-US" altLang="zh-CN" sz="2800" dirty="0">
                <a:solidFill>
                  <a:schemeClr val="accent2"/>
                </a:solidFill>
              </a:rPr>
              <a:t>Codes: https://github.com/ShaoqingRen/SPP_net</a:t>
            </a:r>
            <a:endParaRPr lang="zh-CN" altLang="en-US" sz="2800" dirty="0">
              <a:solidFill>
                <a:schemeClr val="accent2"/>
              </a:solidFill>
            </a:endParaRPr>
          </a:p>
        </p:txBody>
      </p:sp>
      <p:pic>
        <p:nvPicPr>
          <p:cNvPr id="3" name="图片 2">
            <a:extLst>
              <a:ext uri="{FF2B5EF4-FFF2-40B4-BE49-F238E27FC236}">
                <a16:creationId xmlns:a16="http://schemas.microsoft.com/office/drawing/2014/main" id="{30B6B0E8-B26E-47D4-8E77-9908E33EB272}"/>
              </a:ext>
            </a:extLst>
          </p:cNvPr>
          <p:cNvPicPr>
            <a:picLocks noChangeAspect="1"/>
          </p:cNvPicPr>
          <p:nvPr/>
        </p:nvPicPr>
        <p:blipFill>
          <a:blip r:embed="rId2"/>
          <a:stretch>
            <a:fillRect/>
          </a:stretch>
        </p:blipFill>
        <p:spPr>
          <a:xfrm>
            <a:off x="5362752" y="2635888"/>
            <a:ext cx="13696950" cy="5810250"/>
          </a:xfrm>
          <a:prstGeom prst="rect">
            <a:avLst/>
          </a:prstGeom>
        </p:spPr>
      </p:pic>
    </p:spTree>
    <p:extLst>
      <p:ext uri="{BB962C8B-B14F-4D97-AF65-F5344CB8AC3E}">
        <p14:creationId xmlns:p14="http://schemas.microsoft.com/office/powerpoint/2010/main" val="3163564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8154" y="956606"/>
            <a:ext cx="33309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 R-CNN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https://arxiv.org/pdf/1504.08083.pdf</a:t>
            </a:r>
          </a:p>
        </p:txBody>
      </p:sp>
      <p:pic>
        <p:nvPicPr>
          <p:cNvPr id="3" name="图片 2">
            <a:extLst>
              <a:ext uri="{FF2B5EF4-FFF2-40B4-BE49-F238E27FC236}">
                <a16:creationId xmlns:a16="http://schemas.microsoft.com/office/drawing/2014/main" id="{E44A60EB-BF4E-4EDD-A9FE-D1D5264792CF}"/>
              </a:ext>
            </a:extLst>
          </p:cNvPr>
          <p:cNvPicPr>
            <a:picLocks noChangeAspect="1"/>
          </p:cNvPicPr>
          <p:nvPr/>
        </p:nvPicPr>
        <p:blipFill>
          <a:blip r:embed="rId2"/>
          <a:stretch>
            <a:fillRect/>
          </a:stretch>
        </p:blipFill>
        <p:spPr>
          <a:xfrm>
            <a:off x="4437733" y="2647196"/>
            <a:ext cx="15511707" cy="6191783"/>
          </a:xfrm>
          <a:prstGeom prst="rect">
            <a:avLst/>
          </a:prstGeom>
        </p:spPr>
      </p:pic>
      <p:sp>
        <p:nvSpPr>
          <p:cNvPr id="4" name="文本框 3">
            <a:extLst>
              <a:ext uri="{FF2B5EF4-FFF2-40B4-BE49-F238E27FC236}">
                <a16:creationId xmlns:a16="http://schemas.microsoft.com/office/drawing/2014/main" id="{F3F37F4F-1B10-4360-B253-2F3C0B23DD8B}"/>
              </a:ext>
            </a:extLst>
          </p:cNvPr>
          <p:cNvSpPr txBox="1"/>
          <p:nvPr/>
        </p:nvSpPr>
        <p:spPr>
          <a:xfrm>
            <a:off x="2970512" y="9314570"/>
            <a:ext cx="19467457" cy="2739211"/>
          </a:xfrm>
          <a:prstGeom prst="rect">
            <a:avLst/>
          </a:prstGeom>
          <a:noFill/>
        </p:spPr>
        <p:txBody>
          <a:bodyPr wrap="square" rtlCol="0">
            <a:spAutoFit/>
          </a:bodyPr>
          <a:lstStyle/>
          <a:p>
            <a:r>
              <a:rPr lang="zh-CN" altLang="en-US" dirty="0">
                <a:solidFill>
                  <a:schemeClr val="tx2"/>
                </a:solidFill>
              </a:rPr>
              <a:t>基于</a:t>
            </a:r>
            <a:r>
              <a:rPr lang="en-US" altLang="zh-CN" dirty="0">
                <a:solidFill>
                  <a:schemeClr val="tx2"/>
                </a:solidFill>
              </a:rPr>
              <a:t>R-CNN</a:t>
            </a:r>
            <a:r>
              <a:rPr lang="zh-CN" altLang="en-US" dirty="0">
                <a:solidFill>
                  <a:schemeClr val="tx2"/>
                </a:solidFill>
              </a:rPr>
              <a:t>和</a:t>
            </a:r>
            <a:r>
              <a:rPr lang="en-US" altLang="zh-CN" dirty="0">
                <a:solidFill>
                  <a:schemeClr val="tx2"/>
                </a:solidFill>
              </a:rPr>
              <a:t>SPP-Net</a:t>
            </a:r>
            <a:r>
              <a:rPr lang="zh-CN" altLang="en-US" dirty="0">
                <a:solidFill>
                  <a:schemeClr val="tx2"/>
                </a:solidFill>
              </a:rPr>
              <a:t>思想，</a:t>
            </a:r>
            <a:r>
              <a:rPr lang="en-US" altLang="zh-CN" dirty="0">
                <a:solidFill>
                  <a:schemeClr val="tx2"/>
                </a:solidFill>
              </a:rPr>
              <a:t>RBG</a:t>
            </a:r>
            <a:r>
              <a:rPr lang="zh-CN" altLang="en-US" dirty="0">
                <a:solidFill>
                  <a:schemeClr val="tx2"/>
                </a:solidFill>
              </a:rPr>
              <a:t>提出了</a:t>
            </a:r>
            <a:r>
              <a:rPr lang="en-US" altLang="zh-CN" dirty="0">
                <a:solidFill>
                  <a:schemeClr val="tx2"/>
                </a:solidFill>
              </a:rPr>
              <a:t>Fast-R-CNN</a:t>
            </a:r>
            <a:r>
              <a:rPr lang="zh-CN" altLang="en-US" dirty="0">
                <a:solidFill>
                  <a:schemeClr val="tx2"/>
                </a:solidFill>
              </a:rPr>
              <a:t>算法。如果选用</a:t>
            </a:r>
            <a:r>
              <a:rPr lang="en-US" altLang="zh-CN" dirty="0">
                <a:solidFill>
                  <a:schemeClr val="tx2"/>
                </a:solidFill>
              </a:rPr>
              <a:t>VGG16</a:t>
            </a:r>
            <a:r>
              <a:rPr lang="zh-CN" altLang="en-US" dirty="0">
                <a:solidFill>
                  <a:schemeClr val="tx2"/>
                </a:solidFill>
              </a:rPr>
              <a:t>网络进行特征提取，在训练阶段，</a:t>
            </a:r>
            <a:r>
              <a:rPr lang="en-US" altLang="zh-CN" dirty="0">
                <a:solidFill>
                  <a:schemeClr val="tx2"/>
                </a:solidFill>
              </a:rPr>
              <a:t>Fast-R-CNN</a:t>
            </a:r>
            <a:r>
              <a:rPr lang="zh-CN" altLang="en-US" dirty="0">
                <a:solidFill>
                  <a:schemeClr val="tx2"/>
                </a:solidFill>
              </a:rPr>
              <a:t>的速度相比</a:t>
            </a:r>
            <a:r>
              <a:rPr lang="en-US" altLang="zh-CN" dirty="0">
                <a:solidFill>
                  <a:schemeClr val="tx2"/>
                </a:solidFill>
              </a:rPr>
              <a:t>RCNN</a:t>
            </a:r>
            <a:r>
              <a:rPr lang="zh-CN" altLang="en-US" dirty="0">
                <a:solidFill>
                  <a:schemeClr val="tx2"/>
                </a:solidFill>
              </a:rPr>
              <a:t>和</a:t>
            </a:r>
            <a:r>
              <a:rPr lang="en-US" altLang="zh-CN" dirty="0">
                <a:solidFill>
                  <a:schemeClr val="tx2"/>
                </a:solidFill>
              </a:rPr>
              <a:t>SPP-Net</a:t>
            </a:r>
            <a:r>
              <a:rPr lang="zh-CN" altLang="en-US" dirty="0">
                <a:solidFill>
                  <a:schemeClr val="tx2"/>
                </a:solidFill>
              </a:rPr>
              <a:t>可以分别提升</a:t>
            </a:r>
            <a:r>
              <a:rPr lang="en-US" altLang="zh-CN" dirty="0">
                <a:solidFill>
                  <a:schemeClr val="tx2"/>
                </a:solidFill>
              </a:rPr>
              <a:t>9</a:t>
            </a:r>
            <a:r>
              <a:rPr lang="zh-CN" altLang="en-US" dirty="0">
                <a:solidFill>
                  <a:schemeClr val="tx2"/>
                </a:solidFill>
              </a:rPr>
              <a:t>倍和</a:t>
            </a:r>
            <a:r>
              <a:rPr lang="en-US" altLang="zh-CN" dirty="0">
                <a:solidFill>
                  <a:schemeClr val="tx2"/>
                </a:solidFill>
              </a:rPr>
              <a:t>3</a:t>
            </a:r>
            <a:r>
              <a:rPr lang="zh-CN" altLang="en-US" dirty="0">
                <a:solidFill>
                  <a:schemeClr val="tx2"/>
                </a:solidFill>
              </a:rPr>
              <a:t>倍；在测试阶段，</a:t>
            </a:r>
            <a:r>
              <a:rPr lang="en-US" altLang="zh-CN" dirty="0">
                <a:solidFill>
                  <a:schemeClr val="tx2"/>
                </a:solidFill>
              </a:rPr>
              <a:t>Fast-R-CNN</a:t>
            </a:r>
            <a:r>
              <a:rPr lang="zh-CN" altLang="en-US" dirty="0">
                <a:solidFill>
                  <a:schemeClr val="tx2"/>
                </a:solidFill>
              </a:rPr>
              <a:t>的速度相比</a:t>
            </a:r>
            <a:r>
              <a:rPr lang="en-US" altLang="zh-CN" dirty="0">
                <a:solidFill>
                  <a:schemeClr val="tx2"/>
                </a:solidFill>
              </a:rPr>
              <a:t>RCNN</a:t>
            </a:r>
            <a:r>
              <a:rPr lang="zh-CN" altLang="en-US" dirty="0">
                <a:solidFill>
                  <a:schemeClr val="tx2"/>
                </a:solidFill>
              </a:rPr>
              <a:t>和</a:t>
            </a:r>
            <a:r>
              <a:rPr lang="en-US" altLang="zh-CN" dirty="0">
                <a:solidFill>
                  <a:schemeClr val="tx2"/>
                </a:solidFill>
              </a:rPr>
              <a:t>SPP-Net</a:t>
            </a:r>
            <a:r>
              <a:rPr lang="zh-CN" altLang="en-US" dirty="0">
                <a:solidFill>
                  <a:schemeClr val="tx2"/>
                </a:solidFill>
              </a:rPr>
              <a:t>可以分别提升</a:t>
            </a:r>
            <a:r>
              <a:rPr lang="en-US" altLang="zh-CN" dirty="0">
                <a:solidFill>
                  <a:schemeClr val="tx2"/>
                </a:solidFill>
              </a:rPr>
              <a:t>213</a:t>
            </a:r>
            <a:r>
              <a:rPr lang="zh-CN" altLang="en-US" dirty="0">
                <a:solidFill>
                  <a:schemeClr val="tx2"/>
                </a:solidFill>
              </a:rPr>
              <a:t>倍和</a:t>
            </a:r>
            <a:r>
              <a:rPr lang="en-US" altLang="zh-CN" dirty="0">
                <a:solidFill>
                  <a:schemeClr val="tx2"/>
                </a:solidFill>
              </a:rPr>
              <a:t>10</a:t>
            </a:r>
            <a:r>
              <a:rPr lang="zh-CN" altLang="en-US" dirty="0">
                <a:solidFill>
                  <a:schemeClr val="tx2"/>
                </a:solidFill>
              </a:rPr>
              <a:t>倍。</a:t>
            </a:r>
            <a:endParaRPr lang="zh-CN" altLang="en-US" sz="2400" dirty="0">
              <a:solidFill>
                <a:schemeClr val="tx2"/>
              </a:solidFill>
            </a:endParaRPr>
          </a:p>
        </p:txBody>
      </p:sp>
    </p:spTree>
    <p:extLst>
      <p:ext uri="{BB962C8B-B14F-4D97-AF65-F5344CB8AC3E}">
        <p14:creationId xmlns:p14="http://schemas.microsoft.com/office/powerpoint/2010/main" val="370429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8154" y="956606"/>
            <a:ext cx="33309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 R-CNN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https://arxiv.org/pdf/1504.08083.pdf</a:t>
            </a:r>
          </a:p>
        </p:txBody>
      </p:sp>
      <p:pic>
        <p:nvPicPr>
          <p:cNvPr id="3" name="图片 2">
            <a:extLst>
              <a:ext uri="{FF2B5EF4-FFF2-40B4-BE49-F238E27FC236}">
                <a16:creationId xmlns:a16="http://schemas.microsoft.com/office/drawing/2014/main" id="{E44A60EB-BF4E-4EDD-A9FE-D1D5264792CF}"/>
              </a:ext>
            </a:extLst>
          </p:cNvPr>
          <p:cNvPicPr>
            <a:picLocks noChangeAspect="1"/>
          </p:cNvPicPr>
          <p:nvPr/>
        </p:nvPicPr>
        <p:blipFill>
          <a:blip r:embed="rId2"/>
          <a:stretch>
            <a:fillRect/>
          </a:stretch>
        </p:blipFill>
        <p:spPr>
          <a:xfrm>
            <a:off x="4437733" y="2647196"/>
            <a:ext cx="15511707" cy="6191783"/>
          </a:xfrm>
          <a:prstGeom prst="rect">
            <a:avLst/>
          </a:prstGeom>
        </p:spPr>
      </p:pic>
      <p:sp>
        <p:nvSpPr>
          <p:cNvPr id="4" name="文本框 3">
            <a:extLst>
              <a:ext uri="{FF2B5EF4-FFF2-40B4-BE49-F238E27FC236}">
                <a16:creationId xmlns:a16="http://schemas.microsoft.com/office/drawing/2014/main" id="{F3F37F4F-1B10-4360-B253-2F3C0B23DD8B}"/>
              </a:ext>
            </a:extLst>
          </p:cNvPr>
          <p:cNvSpPr txBox="1"/>
          <p:nvPr/>
        </p:nvSpPr>
        <p:spPr>
          <a:xfrm>
            <a:off x="2970512" y="8838979"/>
            <a:ext cx="19467457" cy="4524315"/>
          </a:xfrm>
          <a:prstGeom prst="rect">
            <a:avLst/>
          </a:prstGeom>
          <a:noFill/>
        </p:spPr>
        <p:txBody>
          <a:bodyPr wrap="square" rtlCol="0">
            <a:spAutoFit/>
          </a:bodyPr>
          <a:lstStyle/>
          <a:p>
            <a:r>
              <a:rPr lang="zh-CN" altLang="en-US" sz="3600" dirty="0">
                <a:solidFill>
                  <a:schemeClr val="tx2"/>
                </a:solidFill>
              </a:rPr>
              <a:t>输入一幅图像和</a:t>
            </a:r>
            <a:r>
              <a:rPr lang="en-US" altLang="zh-CN" sz="3600" dirty="0">
                <a:solidFill>
                  <a:schemeClr val="tx2"/>
                </a:solidFill>
              </a:rPr>
              <a:t>SS</a:t>
            </a:r>
            <a:r>
              <a:rPr lang="zh-CN" altLang="en-US" sz="3600" dirty="0">
                <a:solidFill>
                  <a:schemeClr val="tx2"/>
                </a:solidFill>
              </a:rPr>
              <a:t>方法生成的一系列</a:t>
            </a:r>
            <a:r>
              <a:rPr lang="en-US" altLang="zh-CN" sz="3600" dirty="0">
                <a:solidFill>
                  <a:schemeClr val="tx2"/>
                </a:solidFill>
              </a:rPr>
              <a:t>Proposals</a:t>
            </a:r>
            <a:r>
              <a:rPr lang="zh-CN" altLang="en-US" sz="3600" dirty="0">
                <a:solidFill>
                  <a:schemeClr val="tx2"/>
                </a:solidFill>
              </a:rPr>
              <a:t>，通过一系列卷积层和</a:t>
            </a:r>
            <a:r>
              <a:rPr lang="en-US" altLang="zh-CN" sz="3600" dirty="0">
                <a:solidFill>
                  <a:schemeClr val="tx2"/>
                </a:solidFill>
              </a:rPr>
              <a:t>Pooling</a:t>
            </a:r>
            <a:r>
              <a:rPr lang="zh-CN" altLang="en-US" sz="3600" dirty="0">
                <a:solidFill>
                  <a:schemeClr val="tx2"/>
                </a:solidFill>
              </a:rPr>
              <a:t>层生成</a:t>
            </a:r>
            <a:r>
              <a:rPr lang="en-US" altLang="zh-CN" sz="3600" dirty="0">
                <a:solidFill>
                  <a:schemeClr val="tx2"/>
                </a:solidFill>
              </a:rPr>
              <a:t>feature map</a:t>
            </a:r>
            <a:r>
              <a:rPr lang="zh-CN" altLang="en-US" sz="3600" dirty="0">
                <a:solidFill>
                  <a:schemeClr val="tx2"/>
                </a:solidFill>
              </a:rPr>
              <a:t>。</a:t>
            </a:r>
          </a:p>
          <a:p>
            <a:r>
              <a:rPr lang="zh-CN" altLang="en-US" sz="3600" dirty="0">
                <a:solidFill>
                  <a:schemeClr val="tx2"/>
                </a:solidFill>
              </a:rPr>
              <a:t>然后用</a:t>
            </a:r>
            <a:r>
              <a:rPr lang="en-US" altLang="zh-CN" sz="3600" dirty="0" err="1">
                <a:solidFill>
                  <a:schemeClr val="tx2"/>
                </a:solidFill>
              </a:rPr>
              <a:t>RoI</a:t>
            </a:r>
            <a:r>
              <a:rPr lang="zh-CN" altLang="en-US" sz="3600" dirty="0">
                <a:solidFill>
                  <a:schemeClr val="tx2"/>
                </a:solidFill>
              </a:rPr>
              <a:t>（</a:t>
            </a:r>
            <a:r>
              <a:rPr lang="en-US" altLang="zh-CN" sz="3600" dirty="0">
                <a:solidFill>
                  <a:schemeClr val="tx2"/>
                </a:solidFill>
              </a:rPr>
              <a:t>region of </a:t>
            </a:r>
            <a:r>
              <a:rPr lang="en-US" altLang="zh-CN" sz="3600" dirty="0" err="1">
                <a:solidFill>
                  <a:schemeClr val="tx2"/>
                </a:solidFill>
              </a:rPr>
              <a:t>ineterst</a:t>
            </a:r>
            <a:r>
              <a:rPr lang="zh-CN" altLang="en-US" sz="3600" dirty="0">
                <a:solidFill>
                  <a:schemeClr val="tx2"/>
                </a:solidFill>
              </a:rPr>
              <a:t>）层处理最后一个卷积层得到的</a:t>
            </a:r>
            <a:r>
              <a:rPr lang="en-US" altLang="zh-CN" sz="3600" dirty="0">
                <a:solidFill>
                  <a:schemeClr val="tx2"/>
                </a:solidFill>
              </a:rPr>
              <a:t>feature map</a:t>
            </a:r>
            <a:r>
              <a:rPr lang="zh-CN" altLang="en-US" sz="3600" dirty="0">
                <a:solidFill>
                  <a:schemeClr val="tx2"/>
                </a:solidFill>
              </a:rPr>
              <a:t>为每一个</a:t>
            </a:r>
            <a:r>
              <a:rPr lang="en-US" altLang="zh-CN" sz="3600" dirty="0">
                <a:solidFill>
                  <a:schemeClr val="tx2"/>
                </a:solidFill>
              </a:rPr>
              <a:t>proposal</a:t>
            </a:r>
            <a:r>
              <a:rPr lang="zh-CN" altLang="en-US" sz="3600" dirty="0">
                <a:solidFill>
                  <a:schemeClr val="tx2"/>
                </a:solidFill>
              </a:rPr>
              <a:t>生成一个定长的特征向量</a:t>
            </a:r>
            <a:r>
              <a:rPr lang="en-US" altLang="zh-CN" sz="3600" dirty="0">
                <a:solidFill>
                  <a:schemeClr val="tx2"/>
                </a:solidFill>
              </a:rPr>
              <a:t>roi_pool5 </a:t>
            </a:r>
            <a:r>
              <a:rPr lang="zh-CN" altLang="en-US" sz="3600" dirty="0">
                <a:solidFill>
                  <a:schemeClr val="tx2"/>
                </a:solidFill>
              </a:rPr>
              <a:t>。</a:t>
            </a:r>
            <a:r>
              <a:rPr lang="en-US" altLang="zh-CN" sz="3600" dirty="0" err="1">
                <a:solidFill>
                  <a:schemeClr val="tx2"/>
                </a:solidFill>
              </a:rPr>
              <a:t>RoI</a:t>
            </a:r>
            <a:r>
              <a:rPr lang="zh-CN" altLang="en-US" sz="3600" dirty="0">
                <a:solidFill>
                  <a:schemeClr val="tx2"/>
                </a:solidFill>
              </a:rPr>
              <a:t>层的输出</a:t>
            </a:r>
            <a:r>
              <a:rPr lang="en-US" altLang="zh-CN" sz="3600" dirty="0">
                <a:solidFill>
                  <a:schemeClr val="tx2"/>
                </a:solidFill>
              </a:rPr>
              <a:t>roi_pool5</a:t>
            </a:r>
            <a:r>
              <a:rPr lang="zh-CN" altLang="en-US" sz="3600" dirty="0">
                <a:solidFill>
                  <a:schemeClr val="tx2"/>
                </a:solidFill>
              </a:rPr>
              <a:t>接着输入到全连接层产生最终用于多任务学习的特征并用于计算多任务</a:t>
            </a:r>
            <a:r>
              <a:rPr lang="en-US" altLang="zh-CN" sz="3600" dirty="0">
                <a:solidFill>
                  <a:schemeClr val="tx2"/>
                </a:solidFill>
              </a:rPr>
              <a:t>Loss</a:t>
            </a:r>
            <a:r>
              <a:rPr lang="zh-CN" altLang="en-US" sz="3600" dirty="0">
                <a:solidFill>
                  <a:schemeClr val="tx2"/>
                </a:solidFill>
              </a:rPr>
              <a:t>。</a:t>
            </a:r>
            <a:endParaRPr lang="en-US" altLang="zh-CN" sz="3600" dirty="0">
              <a:solidFill>
                <a:schemeClr val="tx2"/>
              </a:solidFill>
            </a:endParaRPr>
          </a:p>
          <a:p>
            <a:r>
              <a:rPr lang="zh-CN" altLang="en-US" sz="3600" dirty="0">
                <a:solidFill>
                  <a:schemeClr val="tx2"/>
                </a:solidFill>
              </a:rPr>
              <a:t>全连接输出包括两个分支：</a:t>
            </a:r>
            <a:endParaRPr lang="en-US" altLang="zh-CN" sz="3600" dirty="0">
              <a:solidFill>
                <a:schemeClr val="tx2"/>
              </a:solidFill>
            </a:endParaRPr>
          </a:p>
          <a:p>
            <a:r>
              <a:rPr lang="en-US" altLang="zh-CN" sz="3600" dirty="0">
                <a:solidFill>
                  <a:schemeClr val="tx2"/>
                </a:solidFill>
              </a:rPr>
              <a:t>1.SoftMax Loss:</a:t>
            </a:r>
            <a:r>
              <a:rPr lang="zh-CN" altLang="en-US" sz="3600" dirty="0">
                <a:solidFill>
                  <a:schemeClr val="tx2"/>
                </a:solidFill>
              </a:rPr>
              <a:t>计算</a:t>
            </a:r>
            <a:r>
              <a:rPr lang="en-US" altLang="zh-CN" sz="3600" dirty="0">
                <a:solidFill>
                  <a:schemeClr val="tx2"/>
                </a:solidFill>
              </a:rPr>
              <a:t>K+1</a:t>
            </a:r>
            <a:r>
              <a:rPr lang="zh-CN" altLang="en-US" sz="3600" dirty="0">
                <a:solidFill>
                  <a:schemeClr val="tx2"/>
                </a:solidFill>
              </a:rPr>
              <a:t>类的分类</a:t>
            </a:r>
            <a:r>
              <a:rPr lang="en-US" altLang="zh-CN" sz="3600" dirty="0">
                <a:solidFill>
                  <a:schemeClr val="tx2"/>
                </a:solidFill>
              </a:rPr>
              <a:t>Loss</a:t>
            </a:r>
            <a:r>
              <a:rPr lang="zh-CN" altLang="en-US" sz="3600" dirty="0">
                <a:solidFill>
                  <a:schemeClr val="tx2"/>
                </a:solidFill>
              </a:rPr>
              <a:t>函数，其中</a:t>
            </a:r>
            <a:r>
              <a:rPr lang="en-US" altLang="zh-CN" sz="3600" dirty="0">
                <a:solidFill>
                  <a:schemeClr val="tx2"/>
                </a:solidFill>
              </a:rPr>
              <a:t>K</a:t>
            </a:r>
            <a:r>
              <a:rPr lang="zh-CN" altLang="en-US" sz="3600" dirty="0">
                <a:solidFill>
                  <a:schemeClr val="tx2"/>
                </a:solidFill>
              </a:rPr>
              <a:t>表示</a:t>
            </a:r>
            <a:r>
              <a:rPr lang="en-US" altLang="zh-CN" sz="3600" dirty="0">
                <a:solidFill>
                  <a:schemeClr val="tx2"/>
                </a:solidFill>
              </a:rPr>
              <a:t>K</a:t>
            </a:r>
            <a:r>
              <a:rPr lang="zh-CN" altLang="en-US" sz="3600" dirty="0">
                <a:solidFill>
                  <a:schemeClr val="tx2"/>
                </a:solidFill>
              </a:rPr>
              <a:t>个目标类别，</a:t>
            </a:r>
            <a:r>
              <a:rPr lang="en-US" altLang="zh-CN" sz="3600" dirty="0">
                <a:solidFill>
                  <a:schemeClr val="tx2"/>
                </a:solidFill>
              </a:rPr>
              <a:t>1</a:t>
            </a:r>
            <a:r>
              <a:rPr lang="zh-CN" altLang="en-US" sz="3600" dirty="0">
                <a:solidFill>
                  <a:schemeClr val="tx2"/>
                </a:solidFill>
              </a:rPr>
              <a:t>表示背景；</a:t>
            </a:r>
            <a:endParaRPr lang="en-US" altLang="zh-CN" sz="3600" dirty="0">
              <a:solidFill>
                <a:schemeClr val="tx2"/>
              </a:solidFill>
            </a:endParaRPr>
          </a:p>
          <a:p>
            <a:r>
              <a:rPr lang="en-US" altLang="zh-CN" sz="3600" dirty="0">
                <a:solidFill>
                  <a:schemeClr val="tx2"/>
                </a:solidFill>
              </a:rPr>
              <a:t>2.Regression Loss:</a:t>
            </a:r>
            <a:r>
              <a:rPr lang="zh-CN" altLang="en-US" sz="3600" dirty="0">
                <a:solidFill>
                  <a:schemeClr val="tx2"/>
                </a:solidFill>
              </a:rPr>
              <a:t>即</a:t>
            </a:r>
            <a:r>
              <a:rPr lang="en-US" altLang="zh-CN" sz="3600" dirty="0">
                <a:solidFill>
                  <a:schemeClr val="tx2"/>
                </a:solidFill>
              </a:rPr>
              <a:t>K+1</a:t>
            </a:r>
            <a:r>
              <a:rPr lang="zh-CN" altLang="en-US" sz="3600" dirty="0">
                <a:solidFill>
                  <a:schemeClr val="tx2"/>
                </a:solidFill>
              </a:rPr>
              <a:t>的分类结果相应的</a:t>
            </a:r>
            <a:r>
              <a:rPr lang="en-US" altLang="zh-CN" sz="3600" dirty="0">
                <a:solidFill>
                  <a:schemeClr val="tx2"/>
                </a:solidFill>
              </a:rPr>
              <a:t>Proposal</a:t>
            </a:r>
            <a:r>
              <a:rPr lang="zh-CN" altLang="en-US" sz="3600" dirty="0">
                <a:solidFill>
                  <a:schemeClr val="tx2"/>
                </a:solidFill>
              </a:rPr>
              <a:t>的</a:t>
            </a:r>
            <a:r>
              <a:rPr lang="en-US" altLang="zh-CN" sz="3600" dirty="0">
                <a:solidFill>
                  <a:schemeClr val="tx2"/>
                </a:solidFill>
              </a:rPr>
              <a:t>Bounding Box</a:t>
            </a:r>
            <a:r>
              <a:rPr lang="zh-CN" altLang="en-US" sz="3600" dirty="0">
                <a:solidFill>
                  <a:schemeClr val="tx2"/>
                </a:solidFill>
              </a:rPr>
              <a:t>四个角点坐标值。最终将所有结果通过非极大抑制处理产生最终的目标检测和识别结果。</a:t>
            </a:r>
            <a:endParaRPr lang="zh-CN" altLang="en-US" sz="2400" dirty="0">
              <a:solidFill>
                <a:schemeClr val="tx2"/>
              </a:solidFill>
            </a:endParaRPr>
          </a:p>
        </p:txBody>
      </p:sp>
    </p:spTree>
    <p:extLst>
      <p:ext uri="{BB962C8B-B14F-4D97-AF65-F5344CB8AC3E}">
        <p14:creationId xmlns:p14="http://schemas.microsoft.com/office/powerpoint/2010/main" val="976270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8154" y="956606"/>
            <a:ext cx="33309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 R-CNN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https://arxiv.org/pdf/1504.08083.pdf</a:t>
            </a:r>
          </a:p>
        </p:txBody>
      </p:sp>
      <p:sp>
        <p:nvSpPr>
          <p:cNvPr id="5" name="文本框 4">
            <a:extLst>
              <a:ext uri="{FF2B5EF4-FFF2-40B4-BE49-F238E27FC236}">
                <a16:creationId xmlns:a16="http://schemas.microsoft.com/office/drawing/2014/main" id="{A82BC4D7-0859-47D1-AF67-0ED89927E426}"/>
              </a:ext>
            </a:extLst>
          </p:cNvPr>
          <p:cNvSpPr txBox="1"/>
          <p:nvPr/>
        </p:nvSpPr>
        <p:spPr>
          <a:xfrm>
            <a:off x="1721895" y="10092094"/>
            <a:ext cx="20134384" cy="3416320"/>
          </a:xfrm>
          <a:prstGeom prst="rect">
            <a:avLst/>
          </a:prstGeom>
          <a:noFill/>
        </p:spPr>
        <p:txBody>
          <a:bodyPr wrap="square" rtlCol="0">
            <a:spAutoFit/>
          </a:bodyPr>
          <a:lstStyle/>
          <a:p>
            <a:r>
              <a:rPr lang="zh-CN" altLang="en-US" sz="4000" dirty="0">
                <a:solidFill>
                  <a:schemeClr val="tx2"/>
                </a:solidFill>
              </a:rPr>
              <a:t>事实上，</a:t>
            </a:r>
            <a:r>
              <a:rPr lang="en-US" altLang="zh-CN" sz="4000" dirty="0" err="1">
                <a:solidFill>
                  <a:schemeClr val="tx2"/>
                </a:solidFill>
              </a:rPr>
              <a:t>RoI</a:t>
            </a:r>
            <a:r>
              <a:rPr lang="en-US" altLang="zh-CN" sz="4000" dirty="0">
                <a:solidFill>
                  <a:schemeClr val="tx2"/>
                </a:solidFill>
              </a:rPr>
              <a:t> Pooling Layer</a:t>
            </a:r>
            <a:r>
              <a:rPr lang="zh-CN" altLang="en-US" sz="4000" dirty="0">
                <a:solidFill>
                  <a:schemeClr val="tx2"/>
                </a:solidFill>
              </a:rPr>
              <a:t>是</a:t>
            </a:r>
            <a:r>
              <a:rPr lang="en-US" altLang="zh-CN" sz="4000" dirty="0">
                <a:solidFill>
                  <a:schemeClr val="tx2"/>
                </a:solidFill>
              </a:rPr>
              <a:t>SPP-Layer</a:t>
            </a:r>
            <a:r>
              <a:rPr lang="zh-CN" altLang="en-US" sz="4000" dirty="0">
                <a:solidFill>
                  <a:schemeClr val="tx2"/>
                </a:solidFill>
              </a:rPr>
              <a:t>的简化形式。</a:t>
            </a:r>
            <a:r>
              <a:rPr lang="en-US" altLang="zh-CN" sz="4000" dirty="0">
                <a:solidFill>
                  <a:schemeClr val="tx2"/>
                </a:solidFill>
              </a:rPr>
              <a:t>SPP-Layer</a:t>
            </a:r>
            <a:r>
              <a:rPr lang="zh-CN" altLang="en-US" sz="4000" dirty="0">
                <a:solidFill>
                  <a:schemeClr val="tx2"/>
                </a:solidFill>
              </a:rPr>
              <a:t>是空间金字塔</a:t>
            </a:r>
            <a:r>
              <a:rPr lang="en-US" altLang="zh-CN" sz="4000" dirty="0">
                <a:solidFill>
                  <a:schemeClr val="tx2"/>
                </a:solidFill>
              </a:rPr>
              <a:t>Pooling</a:t>
            </a:r>
            <a:r>
              <a:rPr lang="zh-CN" altLang="en-US" sz="4000" dirty="0">
                <a:solidFill>
                  <a:schemeClr val="tx2"/>
                </a:solidFill>
              </a:rPr>
              <a:t>层，包括不同的尺度；</a:t>
            </a:r>
            <a:r>
              <a:rPr lang="en-US" altLang="zh-CN" sz="4000" dirty="0" err="1">
                <a:solidFill>
                  <a:schemeClr val="tx2"/>
                </a:solidFill>
              </a:rPr>
              <a:t>RoI</a:t>
            </a:r>
            <a:r>
              <a:rPr lang="en-US" altLang="zh-CN" sz="4000" dirty="0">
                <a:solidFill>
                  <a:schemeClr val="tx2"/>
                </a:solidFill>
              </a:rPr>
              <a:t> Layer</a:t>
            </a:r>
            <a:r>
              <a:rPr lang="zh-CN" altLang="en-US" sz="4000" dirty="0">
                <a:solidFill>
                  <a:schemeClr val="tx2"/>
                </a:solidFill>
              </a:rPr>
              <a:t>只包含一种尺度，如论文中所述</a:t>
            </a:r>
            <a:r>
              <a:rPr lang="en-US" altLang="zh-CN" sz="4000" dirty="0">
                <a:solidFill>
                  <a:schemeClr val="tx2"/>
                </a:solidFill>
              </a:rPr>
              <a:t>7*7</a:t>
            </a:r>
            <a:r>
              <a:rPr lang="zh-CN" altLang="en-US" sz="4000" dirty="0">
                <a:solidFill>
                  <a:schemeClr val="tx2"/>
                </a:solidFill>
              </a:rPr>
              <a:t>。这样对于</a:t>
            </a:r>
            <a:r>
              <a:rPr lang="en-US" altLang="zh-CN" sz="4000" dirty="0" err="1">
                <a:solidFill>
                  <a:schemeClr val="tx2"/>
                </a:solidFill>
              </a:rPr>
              <a:t>RoI</a:t>
            </a:r>
            <a:r>
              <a:rPr lang="en-US" altLang="zh-CN" sz="4000" dirty="0">
                <a:solidFill>
                  <a:schemeClr val="tx2"/>
                </a:solidFill>
              </a:rPr>
              <a:t> Layer</a:t>
            </a:r>
            <a:r>
              <a:rPr lang="zh-CN" altLang="en-US" sz="4000" dirty="0">
                <a:solidFill>
                  <a:schemeClr val="tx2"/>
                </a:solidFill>
              </a:rPr>
              <a:t>的输入（</a:t>
            </a:r>
            <a:r>
              <a:rPr lang="en-US" altLang="zh-CN" sz="4000" dirty="0" err="1">
                <a:solidFill>
                  <a:schemeClr val="tx2"/>
                </a:solidFill>
              </a:rPr>
              <a:t>r,c,h,w</a:t>
            </a:r>
            <a:r>
              <a:rPr lang="zh-CN" altLang="en-US" sz="4000" dirty="0">
                <a:solidFill>
                  <a:schemeClr val="tx2"/>
                </a:solidFill>
              </a:rPr>
              <a:t>），</a:t>
            </a:r>
            <a:r>
              <a:rPr lang="en-US" altLang="zh-CN" sz="4000" dirty="0" err="1">
                <a:solidFill>
                  <a:schemeClr val="tx2"/>
                </a:solidFill>
              </a:rPr>
              <a:t>RoI</a:t>
            </a:r>
            <a:r>
              <a:rPr lang="en-US" altLang="zh-CN" sz="4000" dirty="0">
                <a:solidFill>
                  <a:schemeClr val="tx2"/>
                </a:solidFill>
              </a:rPr>
              <a:t> Layer</a:t>
            </a:r>
            <a:r>
              <a:rPr lang="zh-CN" altLang="en-US" sz="4000" dirty="0">
                <a:solidFill>
                  <a:schemeClr val="tx2"/>
                </a:solidFill>
              </a:rPr>
              <a:t>首先产生</a:t>
            </a:r>
            <a:r>
              <a:rPr lang="en-US" altLang="zh-CN" sz="4000" dirty="0">
                <a:solidFill>
                  <a:schemeClr val="tx2"/>
                </a:solidFill>
              </a:rPr>
              <a:t>7*7</a:t>
            </a:r>
            <a:r>
              <a:rPr lang="zh-CN" altLang="en-US" sz="4000" dirty="0">
                <a:solidFill>
                  <a:schemeClr val="tx2"/>
                </a:solidFill>
              </a:rPr>
              <a:t>个</a:t>
            </a:r>
            <a:r>
              <a:rPr lang="en-US" altLang="zh-CN" sz="4000" dirty="0">
                <a:solidFill>
                  <a:schemeClr val="tx2"/>
                </a:solidFill>
              </a:rPr>
              <a:t>r*c*(h/7)*(w/7)</a:t>
            </a:r>
            <a:r>
              <a:rPr lang="zh-CN" altLang="en-US" sz="4000" dirty="0">
                <a:solidFill>
                  <a:schemeClr val="tx2"/>
                </a:solidFill>
              </a:rPr>
              <a:t>的</a:t>
            </a:r>
            <a:r>
              <a:rPr lang="en-US" altLang="zh-CN" sz="4000" dirty="0">
                <a:solidFill>
                  <a:schemeClr val="tx2"/>
                </a:solidFill>
              </a:rPr>
              <a:t>Block(</a:t>
            </a:r>
            <a:r>
              <a:rPr lang="zh-CN" altLang="en-US" sz="4000" dirty="0">
                <a:solidFill>
                  <a:schemeClr val="tx2"/>
                </a:solidFill>
              </a:rPr>
              <a:t>块</a:t>
            </a:r>
            <a:r>
              <a:rPr lang="en-US" altLang="zh-CN" sz="4000" dirty="0">
                <a:solidFill>
                  <a:schemeClr val="tx2"/>
                </a:solidFill>
              </a:rPr>
              <a:t>)</a:t>
            </a:r>
            <a:r>
              <a:rPr lang="zh-CN" altLang="en-US" sz="4000" dirty="0">
                <a:solidFill>
                  <a:schemeClr val="tx2"/>
                </a:solidFill>
              </a:rPr>
              <a:t>，然后用</a:t>
            </a:r>
            <a:r>
              <a:rPr lang="en-US" altLang="zh-CN" sz="4000" dirty="0">
                <a:solidFill>
                  <a:schemeClr val="tx2"/>
                </a:solidFill>
              </a:rPr>
              <a:t>Max-Pool</a:t>
            </a:r>
            <a:r>
              <a:rPr lang="zh-CN" altLang="en-US" sz="4000" dirty="0">
                <a:solidFill>
                  <a:schemeClr val="tx2"/>
                </a:solidFill>
              </a:rPr>
              <a:t>方式求出每一个</a:t>
            </a:r>
            <a:r>
              <a:rPr lang="en-US" altLang="zh-CN" sz="4000" dirty="0">
                <a:solidFill>
                  <a:schemeClr val="tx2"/>
                </a:solidFill>
              </a:rPr>
              <a:t>Block</a:t>
            </a:r>
            <a:r>
              <a:rPr lang="zh-CN" altLang="en-US" sz="4000" dirty="0">
                <a:solidFill>
                  <a:schemeClr val="tx2"/>
                </a:solidFill>
              </a:rPr>
              <a:t>的最大值，这样</a:t>
            </a:r>
            <a:r>
              <a:rPr lang="en-US" altLang="zh-CN" sz="4000" dirty="0" err="1">
                <a:solidFill>
                  <a:schemeClr val="tx2"/>
                </a:solidFill>
              </a:rPr>
              <a:t>RoI</a:t>
            </a:r>
            <a:r>
              <a:rPr lang="en-US" altLang="zh-CN" sz="4000" dirty="0">
                <a:solidFill>
                  <a:schemeClr val="tx2"/>
                </a:solidFill>
              </a:rPr>
              <a:t> Layer</a:t>
            </a:r>
            <a:r>
              <a:rPr lang="zh-CN" altLang="en-US" sz="4000" dirty="0">
                <a:solidFill>
                  <a:schemeClr val="tx2"/>
                </a:solidFill>
              </a:rPr>
              <a:t>的输出是</a:t>
            </a:r>
            <a:r>
              <a:rPr lang="en-US" altLang="zh-CN" sz="4000" dirty="0">
                <a:solidFill>
                  <a:schemeClr val="tx2"/>
                </a:solidFill>
              </a:rPr>
              <a:t>r*c*7*7</a:t>
            </a:r>
            <a:r>
              <a:rPr lang="zh-CN" altLang="en-US" sz="4000" dirty="0">
                <a:solidFill>
                  <a:schemeClr val="tx2"/>
                </a:solidFill>
              </a:rPr>
              <a:t>。</a:t>
            </a:r>
            <a:endParaRPr lang="en-US" altLang="zh-CN" sz="4000" dirty="0">
              <a:solidFill>
                <a:schemeClr val="tx2"/>
              </a:solidFill>
            </a:endParaRPr>
          </a:p>
          <a:p>
            <a:r>
              <a:rPr lang="zh-CN" altLang="en-US" sz="2800" dirty="0">
                <a:solidFill>
                  <a:schemeClr val="accent2"/>
                </a:solidFill>
              </a:rPr>
              <a:t>多尺度图像训练</a:t>
            </a:r>
            <a:r>
              <a:rPr lang="en-US" altLang="zh-CN" sz="2800" dirty="0">
                <a:solidFill>
                  <a:schemeClr val="accent2"/>
                </a:solidFill>
              </a:rPr>
              <a:t>Fast-R-CNN</a:t>
            </a:r>
            <a:r>
              <a:rPr lang="zh-CN" altLang="en-US" sz="2800" dirty="0">
                <a:solidFill>
                  <a:schemeClr val="accent2"/>
                </a:solidFill>
              </a:rPr>
              <a:t>与单尺度图像训练相比只能提升微小的</a:t>
            </a:r>
            <a:r>
              <a:rPr lang="en-US" altLang="zh-CN" sz="2800" dirty="0" err="1">
                <a:solidFill>
                  <a:schemeClr val="accent2"/>
                </a:solidFill>
              </a:rPr>
              <a:t>mAP</a:t>
            </a:r>
            <a:r>
              <a:rPr lang="en-US" altLang="zh-CN" sz="2800" dirty="0">
                <a:solidFill>
                  <a:schemeClr val="accent2"/>
                </a:solidFill>
              </a:rPr>
              <a:t>,</a:t>
            </a:r>
            <a:r>
              <a:rPr lang="zh-CN" altLang="en-US" sz="2800" dirty="0">
                <a:solidFill>
                  <a:schemeClr val="accent2"/>
                </a:solidFill>
              </a:rPr>
              <a:t>但是时间成本却增加了很多。因此，综合考虑训练时间和</a:t>
            </a:r>
            <a:r>
              <a:rPr lang="en-US" altLang="zh-CN" sz="2800" dirty="0" err="1">
                <a:solidFill>
                  <a:schemeClr val="accent2"/>
                </a:solidFill>
              </a:rPr>
              <a:t>mAP</a:t>
            </a:r>
            <a:r>
              <a:rPr lang="zh-CN" altLang="en-US" sz="2800" dirty="0">
                <a:solidFill>
                  <a:schemeClr val="accent2"/>
                </a:solidFill>
              </a:rPr>
              <a:t>，作者建议直接用一种尺度的图像训练</a:t>
            </a:r>
            <a:r>
              <a:rPr lang="en-US" altLang="zh-CN" sz="2800" dirty="0">
                <a:solidFill>
                  <a:schemeClr val="accent2"/>
                </a:solidFill>
              </a:rPr>
              <a:t>Fast-R-CNN.</a:t>
            </a:r>
            <a:endParaRPr lang="zh-CN" altLang="en-US" sz="2400" dirty="0">
              <a:solidFill>
                <a:schemeClr val="accent2"/>
              </a:solidFill>
            </a:endParaRPr>
          </a:p>
        </p:txBody>
      </p:sp>
      <p:pic>
        <p:nvPicPr>
          <p:cNvPr id="2" name="图片 1">
            <a:extLst>
              <a:ext uri="{FF2B5EF4-FFF2-40B4-BE49-F238E27FC236}">
                <a16:creationId xmlns:a16="http://schemas.microsoft.com/office/drawing/2014/main" id="{94CDC72A-FF1D-461F-B4C4-FF8903A9E260}"/>
              </a:ext>
            </a:extLst>
          </p:cNvPr>
          <p:cNvPicPr>
            <a:picLocks noChangeAspect="1"/>
          </p:cNvPicPr>
          <p:nvPr/>
        </p:nvPicPr>
        <p:blipFill rotWithShape="1">
          <a:blip r:embed="rId2"/>
          <a:srcRect b="4474"/>
          <a:stretch/>
        </p:blipFill>
        <p:spPr>
          <a:xfrm>
            <a:off x="3383694" y="2581248"/>
            <a:ext cx="19020527" cy="7510846"/>
          </a:xfrm>
          <a:prstGeom prst="rect">
            <a:avLst/>
          </a:prstGeom>
        </p:spPr>
      </p:pic>
    </p:spTree>
    <p:extLst>
      <p:ext uri="{BB962C8B-B14F-4D97-AF65-F5344CB8AC3E}">
        <p14:creationId xmlns:p14="http://schemas.microsoft.com/office/powerpoint/2010/main" val="359300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8154" y="956606"/>
            <a:ext cx="33309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 R-CNN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https://arxiv.org/pdf/1504.08083.pdf</a:t>
            </a:r>
          </a:p>
        </p:txBody>
      </p:sp>
      <p:sp>
        <p:nvSpPr>
          <p:cNvPr id="2" name="文本框 1">
            <a:extLst>
              <a:ext uri="{FF2B5EF4-FFF2-40B4-BE49-F238E27FC236}">
                <a16:creationId xmlns:a16="http://schemas.microsoft.com/office/drawing/2014/main" id="{CC617335-C70C-4F06-9E3F-049B92694530}"/>
              </a:ext>
            </a:extLst>
          </p:cNvPr>
          <p:cNvSpPr txBox="1"/>
          <p:nvPr/>
        </p:nvSpPr>
        <p:spPr>
          <a:xfrm>
            <a:off x="1547446" y="10445261"/>
            <a:ext cx="21734585" cy="2800767"/>
          </a:xfrm>
          <a:prstGeom prst="rect">
            <a:avLst/>
          </a:prstGeom>
          <a:noFill/>
        </p:spPr>
        <p:txBody>
          <a:bodyPr wrap="square" rtlCol="0">
            <a:spAutoFit/>
          </a:bodyPr>
          <a:lstStyle/>
          <a:p>
            <a:r>
              <a:rPr lang="en-US" altLang="zh-CN" sz="4400" dirty="0">
                <a:solidFill>
                  <a:schemeClr val="tx2"/>
                </a:solidFill>
              </a:rPr>
              <a:t>Fast-R-CNN</a:t>
            </a:r>
            <a:r>
              <a:rPr lang="zh-CN" altLang="en-US" sz="4400" dirty="0">
                <a:solidFill>
                  <a:schemeClr val="tx2"/>
                </a:solidFill>
              </a:rPr>
              <a:t>无需</a:t>
            </a:r>
            <a:r>
              <a:rPr lang="en-US" altLang="zh-CN" sz="4400" dirty="0">
                <a:solidFill>
                  <a:schemeClr val="tx2"/>
                </a:solidFill>
              </a:rPr>
              <a:t>SVM</a:t>
            </a:r>
            <a:r>
              <a:rPr lang="zh-CN" altLang="en-US" sz="4400" dirty="0">
                <a:solidFill>
                  <a:schemeClr val="tx2"/>
                </a:solidFill>
              </a:rPr>
              <a:t>分类器，而是通过</a:t>
            </a:r>
            <a:r>
              <a:rPr lang="en-US" altLang="zh-CN" sz="4400" dirty="0" err="1">
                <a:solidFill>
                  <a:schemeClr val="tx2"/>
                </a:solidFill>
              </a:rPr>
              <a:t>Softmax</a:t>
            </a:r>
            <a:r>
              <a:rPr lang="en-US" altLang="zh-CN" sz="4400" dirty="0">
                <a:solidFill>
                  <a:schemeClr val="tx2"/>
                </a:solidFill>
              </a:rPr>
              <a:t> </a:t>
            </a:r>
            <a:r>
              <a:rPr lang="en-US" altLang="zh-CN" sz="4400" dirty="0" err="1">
                <a:solidFill>
                  <a:schemeClr val="tx2"/>
                </a:solidFill>
              </a:rPr>
              <a:t>Classifer</a:t>
            </a:r>
            <a:r>
              <a:rPr lang="zh-CN" altLang="en-US" sz="4400" dirty="0">
                <a:solidFill>
                  <a:schemeClr val="tx2"/>
                </a:solidFill>
              </a:rPr>
              <a:t>和</a:t>
            </a:r>
            <a:r>
              <a:rPr lang="en-US" altLang="zh-CN" sz="4400" dirty="0">
                <a:solidFill>
                  <a:schemeClr val="tx2"/>
                </a:solidFill>
              </a:rPr>
              <a:t>Bounding-Box Regressors</a:t>
            </a:r>
            <a:r>
              <a:rPr lang="zh-CN" altLang="en-US" sz="4400" dirty="0">
                <a:solidFill>
                  <a:schemeClr val="tx2"/>
                </a:solidFill>
              </a:rPr>
              <a:t>联合训练的方式更新所有参数。在网络训练阶段采用了一些</a:t>
            </a:r>
            <a:r>
              <a:rPr lang="en-US" altLang="zh-CN" sz="4400" dirty="0">
                <a:solidFill>
                  <a:schemeClr val="tx2"/>
                </a:solidFill>
              </a:rPr>
              <a:t>trick</a:t>
            </a:r>
            <a:r>
              <a:rPr lang="zh-CN" altLang="en-US" sz="4400" dirty="0">
                <a:solidFill>
                  <a:schemeClr val="tx2"/>
                </a:solidFill>
              </a:rPr>
              <a:t>，每个</a:t>
            </a:r>
            <a:r>
              <a:rPr lang="en-US" altLang="zh-CN" sz="4400" dirty="0">
                <a:solidFill>
                  <a:schemeClr val="tx2"/>
                </a:solidFill>
              </a:rPr>
              <a:t>minibatch</a:t>
            </a:r>
            <a:r>
              <a:rPr lang="zh-CN" altLang="en-US" sz="4400" dirty="0">
                <a:solidFill>
                  <a:schemeClr val="tx2"/>
                </a:solidFill>
              </a:rPr>
              <a:t>由</a:t>
            </a:r>
            <a:r>
              <a:rPr lang="en-US" altLang="zh-CN" sz="4400" dirty="0">
                <a:solidFill>
                  <a:schemeClr val="tx2"/>
                </a:solidFill>
              </a:rPr>
              <a:t>N</a:t>
            </a:r>
            <a:r>
              <a:rPr lang="zh-CN" altLang="en-US" sz="4400" dirty="0">
                <a:solidFill>
                  <a:schemeClr val="tx2"/>
                </a:solidFill>
              </a:rPr>
              <a:t>个图片（</a:t>
            </a:r>
            <a:r>
              <a:rPr lang="en-US" altLang="zh-CN" sz="4400" dirty="0">
                <a:solidFill>
                  <a:schemeClr val="tx2"/>
                </a:solidFill>
              </a:rPr>
              <a:t>N=2</a:t>
            </a:r>
            <a:r>
              <a:rPr lang="zh-CN" altLang="en-US" sz="4400" dirty="0">
                <a:solidFill>
                  <a:schemeClr val="tx2"/>
                </a:solidFill>
              </a:rPr>
              <a:t>）中的</a:t>
            </a:r>
            <a:r>
              <a:rPr lang="en-US" altLang="zh-CN" sz="4400" dirty="0">
                <a:solidFill>
                  <a:schemeClr val="tx2"/>
                </a:solidFill>
              </a:rPr>
              <a:t>R</a:t>
            </a:r>
            <a:r>
              <a:rPr lang="zh-CN" altLang="en-US" sz="4400" dirty="0">
                <a:solidFill>
                  <a:schemeClr val="tx2"/>
                </a:solidFill>
              </a:rPr>
              <a:t>个</a:t>
            </a:r>
            <a:r>
              <a:rPr lang="en-US" altLang="zh-CN" sz="4400" dirty="0">
                <a:solidFill>
                  <a:schemeClr val="tx2"/>
                </a:solidFill>
              </a:rPr>
              <a:t>Proposal</a:t>
            </a:r>
            <a:r>
              <a:rPr lang="zh-CN" altLang="en-US" sz="4400" dirty="0">
                <a:solidFill>
                  <a:schemeClr val="tx2"/>
                </a:solidFill>
              </a:rPr>
              <a:t>（</a:t>
            </a:r>
            <a:r>
              <a:rPr lang="en-US" altLang="zh-CN" sz="4400" dirty="0">
                <a:solidFill>
                  <a:schemeClr val="tx2"/>
                </a:solidFill>
              </a:rPr>
              <a:t>R=128</a:t>
            </a:r>
            <a:r>
              <a:rPr lang="zh-CN" altLang="en-US" sz="4400" dirty="0">
                <a:solidFill>
                  <a:schemeClr val="tx2"/>
                </a:solidFill>
              </a:rPr>
              <a:t>）组成。这种方式比从</a:t>
            </a:r>
            <a:r>
              <a:rPr lang="en-US" altLang="zh-CN" sz="4400" dirty="0">
                <a:solidFill>
                  <a:schemeClr val="tx2"/>
                </a:solidFill>
              </a:rPr>
              <a:t>128</a:t>
            </a:r>
            <a:r>
              <a:rPr lang="zh-CN" altLang="en-US" sz="4400" dirty="0">
                <a:solidFill>
                  <a:schemeClr val="tx2"/>
                </a:solidFill>
              </a:rPr>
              <a:t>张不同图片中提取</a:t>
            </a:r>
            <a:r>
              <a:rPr lang="en-US" altLang="zh-CN" sz="4400" dirty="0">
                <a:solidFill>
                  <a:schemeClr val="tx2"/>
                </a:solidFill>
              </a:rPr>
              <a:t>1</a:t>
            </a:r>
            <a:r>
              <a:rPr lang="zh-CN" altLang="en-US" sz="4400" dirty="0">
                <a:solidFill>
                  <a:schemeClr val="tx2"/>
                </a:solidFill>
              </a:rPr>
              <a:t>个</a:t>
            </a:r>
            <a:r>
              <a:rPr lang="en-US" altLang="zh-CN" sz="4400" dirty="0">
                <a:solidFill>
                  <a:schemeClr val="tx2"/>
                </a:solidFill>
              </a:rPr>
              <a:t>Proposal</a:t>
            </a:r>
            <a:r>
              <a:rPr lang="zh-CN" altLang="en-US" sz="4400" dirty="0">
                <a:solidFill>
                  <a:schemeClr val="tx2"/>
                </a:solidFill>
              </a:rPr>
              <a:t>的方式块</a:t>
            </a:r>
            <a:r>
              <a:rPr lang="en-US" altLang="zh-CN" sz="4400" dirty="0">
                <a:solidFill>
                  <a:schemeClr val="tx2"/>
                </a:solidFill>
              </a:rPr>
              <a:t>64</a:t>
            </a:r>
            <a:r>
              <a:rPr lang="zh-CN" altLang="en-US" sz="4400" dirty="0">
                <a:solidFill>
                  <a:schemeClr val="tx2"/>
                </a:solidFill>
              </a:rPr>
              <a:t>倍。</a:t>
            </a:r>
          </a:p>
        </p:txBody>
      </p:sp>
      <p:pic>
        <p:nvPicPr>
          <p:cNvPr id="3" name="图片 2">
            <a:extLst>
              <a:ext uri="{FF2B5EF4-FFF2-40B4-BE49-F238E27FC236}">
                <a16:creationId xmlns:a16="http://schemas.microsoft.com/office/drawing/2014/main" id="{BF74C50F-5BD9-4858-8596-328FE649EFC3}"/>
              </a:ext>
            </a:extLst>
          </p:cNvPr>
          <p:cNvPicPr>
            <a:picLocks noChangeAspect="1"/>
          </p:cNvPicPr>
          <p:nvPr/>
        </p:nvPicPr>
        <p:blipFill>
          <a:blip r:embed="rId2"/>
          <a:stretch>
            <a:fillRect/>
          </a:stretch>
        </p:blipFill>
        <p:spPr>
          <a:xfrm>
            <a:off x="4732111" y="2425280"/>
            <a:ext cx="14958231" cy="7609641"/>
          </a:xfrm>
          <a:prstGeom prst="rect">
            <a:avLst/>
          </a:prstGeom>
        </p:spPr>
      </p:pic>
    </p:spTree>
    <p:extLst>
      <p:ext uri="{BB962C8B-B14F-4D97-AF65-F5344CB8AC3E}">
        <p14:creationId xmlns:p14="http://schemas.microsoft.com/office/powerpoint/2010/main" val="1096551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8154" y="956606"/>
            <a:ext cx="33309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 R-CNN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https://arxiv.org/pdf/1504.08083.pdf</a:t>
            </a:r>
          </a:p>
        </p:txBody>
      </p:sp>
      <p:sp>
        <p:nvSpPr>
          <p:cNvPr id="2" name="文本框 1">
            <a:extLst>
              <a:ext uri="{FF2B5EF4-FFF2-40B4-BE49-F238E27FC236}">
                <a16:creationId xmlns:a16="http://schemas.microsoft.com/office/drawing/2014/main" id="{8FDCCDD7-EC32-4E79-AAFB-1A2CFEAF0AB6}"/>
              </a:ext>
            </a:extLst>
          </p:cNvPr>
          <p:cNvSpPr txBox="1"/>
          <p:nvPr/>
        </p:nvSpPr>
        <p:spPr>
          <a:xfrm>
            <a:off x="3510011" y="10360939"/>
            <a:ext cx="16072338" cy="3231654"/>
          </a:xfrm>
          <a:prstGeom prst="rect">
            <a:avLst/>
          </a:prstGeom>
          <a:noFill/>
        </p:spPr>
        <p:txBody>
          <a:bodyPr wrap="square" rtlCol="0">
            <a:spAutoFit/>
          </a:bodyPr>
          <a:lstStyle/>
          <a:p>
            <a:r>
              <a:rPr lang="zh-CN" altLang="en-US" dirty="0">
                <a:solidFill>
                  <a:schemeClr val="tx2"/>
                </a:solidFill>
              </a:rPr>
              <a:t>多任务</a:t>
            </a:r>
            <a:r>
              <a:rPr lang="en-US" altLang="zh-CN" dirty="0" err="1">
                <a:solidFill>
                  <a:schemeClr val="tx2"/>
                </a:solidFill>
              </a:rPr>
              <a:t>Loss:F</a:t>
            </a:r>
            <a:r>
              <a:rPr lang="en-US" altLang="zh-CN" dirty="0">
                <a:solidFill>
                  <a:schemeClr val="tx2"/>
                </a:solidFill>
              </a:rPr>
              <a:t> </a:t>
            </a:r>
            <a:r>
              <a:rPr lang="en-US" altLang="zh-CN" dirty="0" err="1">
                <a:solidFill>
                  <a:schemeClr val="tx2"/>
                </a:solidFill>
              </a:rPr>
              <a:t>ast</a:t>
            </a:r>
            <a:r>
              <a:rPr lang="en-US" altLang="zh-CN" dirty="0">
                <a:solidFill>
                  <a:schemeClr val="tx2"/>
                </a:solidFill>
              </a:rPr>
              <a:t> R-CNN</a:t>
            </a:r>
            <a:r>
              <a:rPr lang="zh-CN" altLang="en-US" dirty="0">
                <a:solidFill>
                  <a:schemeClr val="tx2"/>
                </a:solidFill>
              </a:rPr>
              <a:t>网络有两个同级别子</a:t>
            </a:r>
            <a:r>
              <a:rPr lang="en-US" altLang="zh-CN" dirty="0">
                <a:solidFill>
                  <a:schemeClr val="tx2"/>
                </a:solidFill>
              </a:rPr>
              <a:t>Layer</a:t>
            </a:r>
            <a:r>
              <a:rPr lang="zh-CN" altLang="en-US" dirty="0">
                <a:solidFill>
                  <a:schemeClr val="tx2"/>
                </a:solidFill>
              </a:rPr>
              <a:t>，分别用于分类和回归。分类选用</a:t>
            </a:r>
            <a:r>
              <a:rPr lang="en-US" altLang="zh-CN" dirty="0" err="1">
                <a:solidFill>
                  <a:schemeClr val="tx2"/>
                </a:solidFill>
              </a:rPr>
              <a:t>SoftmaxLoss</a:t>
            </a:r>
            <a:r>
              <a:rPr lang="zh-CN" altLang="en-US" dirty="0">
                <a:solidFill>
                  <a:schemeClr val="tx2"/>
                </a:solidFill>
              </a:rPr>
              <a:t>，回归使用</a:t>
            </a:r>
            <a:r>
              <a:rPr lang="en-US" altLang="zh-CN" dirty="0">
                <a:solidFill>
                  <a:schemeClr val="tx2"/>
                </a:solidFill>
              </a:rPr>
              <a:t>SmoothL1Loss.</a:t>
            </a:r>
            <a:r>
              <a:rPr lang="zh-CN" altLang="en-US" dirty="0">
                <a:solidFill>
                  <a:schemeClr val="tx2"/>
                </a:solidFill>
              </a:rPr>
              <a:t>两者的权重比例为</a:t>
            </a:r>
            <a:r>
              <a:rPr lang="en-US" altLang="zh-CN" dirty="0">
                <a:solidFill>
                  <a:schemeClr val="tx2"/>
                </a:solidFill>
              </a:rPr>
              <a:t>1</a:t>
            </a:r>
            <a:r>
              <a:rPr lang="zh-CN" altLang="en-US" dirty="0">
                <a:solidFill>
                  <a:schemeClr val="tx2"/>
                </a:solidFill>
              </a:rPr>
              <a:t>：</a:t>
            </a:r>
            <a:r>
              <a:rPr lang="en-US" altLang="zh-CN" dirty="0">
                <a:solidFill>
                  <a:schemeClr val="tx2"/>
                </a:solidFill>
              </a:rPr>
              <a:t>1</a:t>
            </a:r>
          </a:p>
          <a:p>
            <a:endParaRPr lang="en-US" altLang="zh-CN" dirty="0"/>
          </a:p>
          <a:p>
            <a:r>
              <a:rPr lang="en-US" altLang="zh-CN" sz="2800" dirty="0">
                <a:solidFill>
                  <a:schemeClr val="accent2"/>
                </a:solidFill>
              </a:rPr>
              <a:t>Codes: https://github.com/rbgirshick/fast-rcnn</a:t>
            </a:r>
          </a:p>
        </p:txBody>
      </p:sp>
      <p:pic>
        <p:nvPicPr>
          <p:cNvPr id="6" name="图片 5">
            <a:extLst>
              <a:ext uri="{FF2B5EF4-FFF2-40B4-BE49-F238E27FC236}">
                <a16:creationId xmlns:a16="http://schemas.microsoft.com/office/drawing/2014/main" id="{C2D36F8C-B5E4-41BC-B6BC-5C244035208A}"/>
              </a:ext>
            </a:extLst>
          </p:cNvPr>
          <p:cNvPicPr>
            <a:picLocks noChangeAspect="1"/>
          </p:cNvPicPr>
          <p:nvPr/>
        </p:nvPicPr>
        <p:blipFill>
          <a:blip r:embed="rId2"/>
          <a:stretch>
            <a:fillRect/>
          </a:stretch>
        </p:blipFill>
        <p:spPr>
          <a:xfrm>
            <a:off x="4714471" y="2425280"/>
            <a:ext cx="14958231" cy="7609641"/>
          </a:xfrm>
          <a:prstGeom prst="rect">
            <a:avLst/>
          </a:prstGeom>
        </p:spPr>
      </p:pic>
    </p:spTree>
    <p:extLst>
      <p:ext uri="{BB962C8B-B14F-4D97-AF65-F5344CB8AC3E}">
        <p14:creationId xmlns:p14="http://schemas.microsoft.com/office/powerpoint/2010/main" val="3421010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sp>
        <p:nvSpPr>
          <p:cNvPr id="2" name="文本框 1">
            <a:extLst>
              <a:ext uri="{FF2B5EF4-FFF2-40B4-BE49-F238E27FC236}">
                <a16:creationId xmlns:a16="http://schemas.microsoft.com/office/drawing/2014/main" id="{39E7657D-D29B-4438-93E2-092991E8E50B}"/>
              </a:ext>
            </a:extLst>
          </p:cNvPr>
          <p:cNvSpPr txBox="1"/>
          <p:nvPr/>
        </p:nvSpPr>
        <p:spPr>
          <a:xfrm>
            <a:off x="1291012" y="3411415"/>
            <a:ext cx="21840430" cy="8032968"/>
          </a:xfrm>
          <a:prstGeom prst="rect">
            <a:avLst/>
          </a:prstGeom>
          <a:noFill/>
        </p:spPr>
        <p:txBody>
          <a:bodyPr wrap="square" rtlCol="0">
            <a:spAutoFit/>
          </a:bodyPr>
          <a:lstStyle/>
          <a:p>
            <a:r>
              <a:rPr lang="zh-CN" altLang="en-US" dirty="0">
                <a:solidFill>
                  <a:schemeClr val="tx2"/>
                </a:solidFill>
              </a:rPr>
              <a:t>在</a:t>
            </a:r>
            <a:r>
              <a:rPr lang="en-US" altLang="zh-CN" dirty="0">
                <a:solidFill>
                  <a:schemeClr val="tx2"/>
                </a:solidFill>
              </a:rPr>
              <a:t>Fast-R-CNN</a:t>
            </a:r>
            <a:r>
              <a:rPr lang="zh-CN" altLang="en-US" dirty="0">
                <a:solidFill>
                  <a:schemeClr val="tx2"/>
                </a:solidFill>
              </a:rPr>
              <a:t>中，第一步需要先使用</a:t>
            </a:r>
            <a:r>
              <a:rPr lang="en-US" altLang="zh-CN" dirty="0">
                <a:solidFill>
                  <a:schemeClr val="tx2"/>
                </a:solidFill>
              </a:rPr>
              <a:t>Selective Search</a:t>
            </a:r>
            <a:r>
              <a:rPr lang="zh-CN" altLang="en-US" dirty="0">
                <a:solidFill>
                  <a:schemeClr val="tx2"/>
                </a:solidFill>
              </a:rPr>
              <a:t>方法提取图像中的</a:t>
            </a:r>
            <a:r>
              <a:rPr lang="en-US" altLang="zh-CN" dirty="0">
                <a:solidFill>
                  <a:schemeClr val="tx2"/>
                </a:solidFill>
              </a:rPr>
              <a:t>proposals</a:t>
            </a:r>
            <a:r>
              <a:rPr lang="zh-CN" altLang="en-US" dirty="0">
                <a:solidFill>
                  <a:schemeClr val="tx2"/>
                </a:solidFill>
              </a:rPr>
              <a:t>。基于</a:t>
            </a:r>
            <a:r>
              <a:rPr lang="en-US" altLang="zh-CN" dirty="0">
                <a:solidFill>
                  <a:schemeClr val="tx2"/>
                </a:solidFill>
              </a:rPr>
              <a:t>CPU</a:t>
            </a:r>
            <a:r>
              <a:rPr lang="zh-CN" altLang="en-US" dirty="0">
                <a:solidFill>
                  <a:schemeClr val="tx2"/>
                </a:solidFill>
              </a:rPr>
              <a:t>实现的</a:t>
            </a:r>
            <a:r>
              <a:rPr lang="en-US" altLang="zh-CN" dirty="0">
                <a:solidFill>
                  <a:schemeClr val="tx2"/>
                </a:solidFill>
              </a:rPr>
              <a:t>Selective Search</a:t>
            </a:r>
            <a:r>
              <a:rPr lang="zh-CN" altLang="en-US" dirty="0">
                <a:solidFill>
                  <a:schemeClr val="tx2"/>
                </a:solidFill>
              </a:rPr>
              <a:t>提取一幅图像的所有</a:t>
            </a:r>
            <a:r>
              <a:rPr lang="en-US" altLang="zh-CN" dirty="0">
                <a:solidFill>
                  <a:schemeClr val="tx2"/>
                </a:solidFill>
              </a:rPr>
              <a:t>Proposals</a:t>
            </a:r>
            <a:r>
              <a:rPr lang="zh-CN" altLang="en-US" dirty="0">
                <a:solidFill>
                  <a:schemeClr val="tx2"/>
                </a:solidFill>
              </a:rPr>
              <a:t>需要约</a:t>
            </a:r>
            <a:r>
              <a:rPr lang="en-US" altLang="zh-CN" dirty="0">
                <a:solidFill>
                  <a:schemeClr val="tx2"/>
                </a:solidFill>
              </a:rPr>
              <a:t>2s</a:t>
            </a:r>
            <a:r>
              <a:rPr lang="zh-CN" altLang="en-US" dirty="0">
                <a:solidFill>
                  <a:schemeClr val="tx2"/>
                </a:solidFill>
              </a:rPr>
              <a:t>的时间。在不计入</a:t>
            </a:r>
            <a:r>
              <a:rPr lang="en-US" altLang="zh-CN" dirty="0">
                <a:solidFill>
                  <a:schemeClr val="tx2"/>
                </a:solidFill>
              </a:rPr>
              <a:t>proposal</a:t>
            </a:r>
            <a:r>
              <a:rPr lang="zh-CN" altLang="en-US" dirty="0">
                <a:solidFill>
                  <a:schemeClr val="tx2"/>
                </a:solidFill>
              </a:rPr>
              <a:t>提取情况下，</a:t>
            </a:r>
            <a:r>
              <a:rPr lang="en-US" altLang="zh-CN" dirty="0">
                <a:solidFill>
                  <a:schemeClr val="tx2"/>
                </a:solidFill>
              </a:rPr>
              <a:t>Fast-R-CNN</a:t>
            </a:r>
            <a:r>
              <a:rPr lang="zh-CN" altLang="en-US" dirty="0">
                <a:solidFill>
                  <a:schemeClr val="tx2"/>
                </a:solidFill>
              </a:rPr>
              <a:t>基本可以实时进行目标检测。但是，如果从端到端的角度考虑，显然</a:t>
            </a:r>
            <a:r>
              <a:rPr lang="en-US" altLang="zh-CN" dirty="0">
                <a:solidFill>
                  <a:schemeClr val="tx2"/>
                </a:solidFill>
              </a:rPr>
              <a:t>proposal</a:t>
            </a:r>
            <a:r>
              <a:rPr lang="zh-CN" altLang="en-US" dirty="0">
                <a:solidFill>
                  <a:schemeClr val="tx2"/>
                </a:solidFill>
              </a:rPr>
              <a:t>提取成为影响端到端算法性能的瓶颈。目前最新的</a:t>
            </a:r>
            <a:r>
              <a:rPr lang="en-US" altLang="zh-CN" dirty="0" err="1">
                <a:solidFill>
                  <a:schemeClr val="tx2"/>
                </a:solidFill>
              </a:rPr>
              <a:t>EdgeBoxes</a:t>
            </a:r>
            <a:r>
              <a:rPr lang="zh-CN" altLang="en-US" dirty="0">
                <a:solidFill>
                  <a:schemeClr val="tx2"/>
                </a:solidFill>
              </a:rPr>
              <a:t>算法虽然在一定程度提高了候选框提取的准确率和效率，但是处理一幅图像仍然需要</a:t>
            </a:r>
            <a:r>
              <a:rPr lang="en-US" altLang="zh-CN" dirty="0">
                <a:solidFill>
                  <a:schemeClr val="tx2"/>
                </a:solidFill>
              </a:rPr>
              <a:t>0.2s</a:t>
            </a:r>
            <a:r>
              <a:rPr lang="zh-CN" altLang="en-US" dirty="0">
                <a:solidFill>
                  <a:schemeClr val="tx2"/>
                </a:solidFill>
              </a:rPr>
              <a:t>。</a:t>
            </a:r>
            <a:endParaRPr lang="en-US" altLang="zh-CN" dirty="0">
              <a:solidFill>
                <a:schemeClr val="tx2"/>
              </a:solidFill>
            </a:endParaRPr>
          </a:p>
          <a:p>
            <a:endParaRPr lang="en-US" altLang="zh-CN" dirty="0">
              <a:solidFill>
                <a:schemeClr val="tx2"/>
              </a:solidFill>
            </a:endParaRPr>
          </a:p>
          <a:p>
            <a:endParaRPr lang="en-US" altLang="zh-CN" dirty="0">
              <a:solidFill>
                <a:schemeClr val="tx2"/>
              </a:solidFill>
            </a:endParaRPr>
          </a:p>
          <a:p>
            <a:endParaRPr lang="en-US" altLang="zh-CN" dirty="0">
              <a:solidFill>
                <a:schemeClr val="tx2"/>
              </a:solidFill>
            </a:endParaRPr>
          </a:p>
          <a:p>
            <a:endParaRPr lang="en-US" altLang="zh-CN" dirty="0">
              <a:solidFill>
                <a:schemeClr val="tx2"/>
              </a:solidFill>
            </a:endParaRPr>
          </a:p>
          <a:p>
            <a:r>
              <a:rPr lang="en-US" altLang="zh-CN" dirty="0">
                <a:solidFill>
                  <a:schemeClr val="tx2"/>
                </a:solidFill>
              </a:rPr>
              <a:t>Faster-R-CNN</a:t>
            </a:r>
            <a:r>
              <a:rPr lang="zh-CN" altLang="en-US" dirty="0">
                <a:solidFill>
                  <a:schemeClr val="tx2"/>
                </a:solidFill>
              </a:rPr>
              <a:t>算法，该算法引入了</a:t>
            </a:r>
            <a:r>
              <a:rPr lang="en-US" altLang="zh-CN" dirty="0">
                <a:solidFill>
                  <a:schemeClr val="tx2"/>
                </a:solidFill>
              </a:rPr>
              <a:t>RPN</a:t>
            </a:r>
            <a:r>
              <a:rPr lang="zh-CN" altLang="en-US" dirty="0">
                <a:solidFill>
                  <a:schemeClr val="tx2"/>
                </a:solidFill>
              </a:rPr>
              <a:t>网络（</a:t>
            </a:r>
            <a:r>
              <a:rPr lang="en-US" altLang="zh-CN" dirty="0">
                <a:solidFill>
                  <a:schemeClr val="tx2"/>
                </a:solidFill>
              </a:rPr>
              <a:t>Region Proposal Network</a:t>
            </a:r>
            <a:r>
              <a:rPr lang="zh-CN" altLang="en-US" dirty="0">
                <a:solidFill>
                  <a:schemeClr val="tx2"/>
                </a:solidFill>
              </a:rPr>
              <a:t>）提取</a:t>
            </a:r>
            <a:r>
              <a:rPr lang="en-US" altLang="zh-CN" dirty="0">
                <a:solidFill>
                  <a:schemeClr val="tx2"/>
                </a:solidFill>
              </a:rPr>
              <a:t>proposals</a:t>
            </a:r>
            <a:r>
              <a:rPr lang="zh-CN" altLang="en-US" dirty="0">
                <a:solidFill>
                  <a:schemeClr val="tx2"/>
                </a:solidFill>
              </a:rPr>
              <a:t>。</a:t>
            </a:r>
            <a:r>
              <a:rPr lang="en-US" altLang="zh-CN" dirty="0">
                <a:solidFill>
                  <a:schemeClr val="tx2"/>
                </a:solidFill>
              </a:rPr>
              <a:t>RPN</a:t>
            </a:r>
            <a:r>
              <a:rPr lang="zh-CN" altLang="en-US" dirty="0">
                <a:solidFill>
                  <a:schemeClr val="tx2"/>
                </a:solidFill>
              </a:rPr>
              <a:t>网络是一个全卷积神经网络，通过共享卷积层特征可以实现</a:t>
            </a:r>
            <a:r>
              <a:rPr lang="en-US" altLang="zh-CN" dirty="0">
                <a:solidFill>
                  <a:schemeClr val="tx2"/>
                </a:solidFill>
              </a:rPr>
              <a:t>proposal</a:t>
            </a:r>
            <a:r>
              <a:rPr lang="zh-CN" altLang="en-US" dirty="0">
                <a:solidFill>
                  <a:schemeClr val="tx2"/>
                </a:solidFill>
              </a:rPr>
              <a:t>的提取，</a:t>
            </a:r>
            <a:r>
              <a:rPr lang="en-US" altLang="zh-CN" dirty="0">
                <a:solidFill>
                  <a:schemeClr val="tx2"/>
                </a:solidFill>
              </a:rPr>
              <a:t>RPN</a:t>
            </a:r>
            <a:r>
              <a:rPr lang="zh-CN" altLang="en-US" dirty="0">
                <a:solidFill>
                  <a:schemeClr val="tx2"/>
                </a:solidFill>
              </a:rPr>
              <a:t>提取一幅像的</a:t>
            </a:r>
            <a:r>
              <a:rPr lang="en-US" altLang="zh-CN" dirty="0">
                <a:solidFill>
                  <a:schemeClr val="tx2"/>
                </a:solidFill>
              </a:rPr>
              <a:t>proposal</a:t>
            </a:r>
            <a:r>
              <a:rPr lang="zh-CN" altLang="en-US" dirty="0">
                <a:solidFill>
                  <a:schemeClr val="tx2"/>
                </a:solidFill>
              </a:rPr>
              <a:t>只需要</a:t>
            </a:r>
            <a:r>
              <a:rPr lang="en-US" altLang="zh-CN" dirty="0">
                <a:solidFill>
                  <a:schemeClr val="tx2"/>
                </a:solidFill>
              </a:rPr>
              <a:t>10ms.</a:t>
            </a:r>
            <a:endParaRPr lang="zh-CN" altLang="en-US" dirty="0">
              <a:solidFill>
                <a:schemeClr val="tx2"/>
              </a:solidFill>
            </a:endParaRPr>
          </a:p>
        </p:txBody>
      </p:sp>
      <p:sp>
        <p:nvSpPr>
          <p:cNvPr id="3" name="箭头: 下 2">
            <a:extLst>
              <a:ext uri="{FF2B5EF4-FFF2-40B4-BE49-F238E27FC236}">
                <a16:creationId xmlns:a16="http://schemas.microsoft.com/office/drawing/2014/main" id="{BBEC8381-3A03-4903-A023-BF688903D78C}"/>
              </a:ext>
            </a:extLst>
          </p:cNvPr>
          <p:cNvSpPr/>
          <p:nvPr/>
        </p:nvSpPr>
        <p:spPr>
          <a:xfrm>
            <a:off x="11904785" y="6858000"/>
            <a:ext cx="971490" cy="1950417"/>
          </a:xfrm>
          <a:prstGeom prst="down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Open Sans Light"/>
            </a:endParaRPr>
          </a:p>
        </p:txBody>
      </p:sp>
    </p:spTree>
    <p:extLst>
      <p:ext uri="{BB962C8B-B14F-4D97-AF65-F5344CB8AC3E}">
        <p14:creationId xmlns:p14="http://schemas.microsoft.com/office/powerpoint/2010/main" val="105448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sp>
        <p:nvSpPr>
          <p:cNvPr id="4" name="文本框 3">
            <a:extLst>
              <a:ext uri="{FF2B5EF4-FFF2-40B4-BE49-F238E27FC236}">
                <a16:creationId xmlns:a16="http://schemas.microsoft.com/office/drawing/2014/main" id="{1C972966-7FFE-4962-9C74-106A52848562}"/>
              </a:ext>
            </a:extLst>
          </p:cNvPr>
          <p:cNvSpPr txBox="1"/>
          <p:nvPr/>
        </p:nvSpPr>
        <p:spPr>
          <a:xfrm>
            <a:off x="1916723" y="8659312"/>
            <a:ext cx="21644422" cy="4062651"/>
          </a:xfrm>
          <a:prstGeom prst="rect">
            <a:avLst/>
          </a:prstGeom>
          <a:noFill/>
        </p:spPr>
        <p:txBody>
          <a:bodyPr wrap="square" rtlCol="0">
            <a:spAutoFit/>
          </a:bodyPr>
          <a:lstStyle/>
          <a:p>
            <a:r>
              <a:rPr lang="en-US" altLang="zh-CN" dirty="0">
                <a:solidFill>
                  <a:schemeClr val="tx2"/>
                </a:solidFill>
              </a:rPr>
              <a:t>Faster-R-CNN</a:t>
            </a:r>
            <a:r>
              <a:rPr lang="zh-CN" altLang="en-US" dirty="0">
                <a:solidFill>
                  <a:schemeClr val="tx2"/>
                </a:solidFill>
              </a:rPr>
              <a:t>算法由两大模块组成：</a:t>
            </a:r>
            <a:endParaRPr lang="en-US" altLang="zh-CN" dirty="0">
              <a:solidFill>
                <a:schemeClr val="tx2"/>
              </a:solidFill>
            </a:endParaRPr>
          </a:p>
          <a:p>
            <a:endParaRPr lang="en-US" altLang="zh-CN" dirty="0">
              <a:solidFill>
                <a:schemeClr val="tx2"/>
              </a:solidFill>
            </a:endParaRPr>
          </a:p>
          <a:p>
            <a:endParaRPr lang="en-US" altLang="zh-CN" dirty="0">
              <a:solidFill>
                <a:schemeClr val="tx2"/>
              </a:solidFill>
            </a:endParaRPr>
          </a:p>
          <a:p>
            <a:r>
              <a:rPr lang="en-US" altLang="zh-CN" dirty="0">
                <a:solidFill>
                  <a:schemeClr val="tx2"/>
                </a:solidFill>
              </a:rPr>
              <a:t>1.PRN</a:t>
            </a:r>
            <a:r>
              <a:rPr lang="zh-CN" altLang="en-US" dirty="0">
                <a:solidFill>
                  <a:schemeClr val="tx2"/>
                </a:solidFill>
              </a:rPr>
              <a:t>候选框提取模块 </a:t>
            </a:r>
            <a:endParaRPr lang="en-US" altLang="zh-CN" dirty="0">
              <a:solidFill>
                <a:schemeClr val="tx2"/>
              </a:solidFill>
            </a:endParaRPr>
          </a:p>
          <a:p>
            <a:r>
              <a:rPr lang="en-US" altLang="zh-CN" dirty="0">
                <a:solidFill>
                  <a:schemeClr val="tx2"/>
                </a:solidFill>
              </a:rPr>
              <a:t>2.Fast R-CNN</a:t>
            </a:r>
            <a:r>
              <a:rPr lang="zh-CN" altLang="en-US" dirty="0">
                <a:solidFill>
                  <a:schemeClr val="tx2"/>
                </a:solidFill>
              </a:rPr>
              <a:t>检测模块</a:t>
            </a:r>
            <a:endParaRPr lang="en-US" altLang="zh-CN" dirty="0">
              <a:solidFill>
                <a:schemeClr val="tx2"/>
              </a:solidFill>
            </a:endParaRPr>
          </a:p>
          <a:p>
            <a:r>
              <a:rPr lang="en-US" altLang="zh-CN" dirty="0">
                <a:solidFill>
                  <a:schemeClr val="tx2"/>
                </a:solidFill>
              </a:rPr>
              <a:t>Fast R-CNN</a:t>
            </a:r>
            <a:r>
              <a:rPr lang="zh-CN" altLang="en-US" dirty="0">
                <a:solidFill>
                  <a:schemeClr val="tx2"/>
                </a:solidFill>
              </a:rPr>
              <a:t>基于</a:t>
            </a:r>
            <a:r>
              <a:rPr lang="en-US" altLang="zh-CN" dirty="0">
                <a:solidFill>
                  <a:schemeClr val="tx2"/>
                </a:solidFill>
              </a:rPr>
              <a:t>RPN</a:t>
            </a:r>
            <a:r>
              <a:rPr lang="zh-CN" altLang="en-US" dirty="0">
                <a:solidFill>
                  <a:schemeClr val="tx2"/>
                </a:solidFill>
              </a:rPr>
              <a:t>提取的</a:t>
            </a:r>
            <a:r>
              <a:rPr lang="en-US" altLang="zh-CN" dirty="0">
                <a:solidFill>
                  <a:schemeClr val="tx2"/>
                </a:solidFill>
              </a:rPr>
              <a:t>proposal</a:t>
            </a:r>
            <a:r>
              <a:rPr lang="zh-CN" altLang="en-US" dirty="0">
                <a:solidFill>
                  <a:schemeClr val="tx2"/>
                </a:solidFill>
              </a:rPr>
              <a:t>检测并识别</a:t>
            </a:r>
            <a:r>
              <a:rPr lang="en-US" altLang="zh-CN" dirty="0">
                <a:solidFill>
                  <a:schemeClr val="tx2"/>
                </a:solidFill>
              </a:rPr>
              <a:t>proposal</a:t>
            </a:r>
            <a:r>
              <a:rPr lang="zh-CN" altLang="en-US" dirty="0">
                <a:solidFill>
                  <a:schemeClr val="tx2"/>
                </a:solidFill>
              </a:rPr>
              <a:t>中的目标。</a:t>
            </a:r>
          </a:p>
        </p:txBody>
      </p:sp>
      <p:pic>
        <p:nvPicPr>
          <p:cNvPr id="5" name="图片 4">
            <a:extLst>
              <a:ext uri="{FF2B5EF4-FFF2-40B4-BE49-F238E27FC236}">
                <a16:creationId xmlns:a16="http://schemas.microsoft.com/office/drawing/2014/main" id="{518C8FEB-0342-40A9-AD02-A35E02F307BC}"/>
              </a:ext>
            </a:extLst>
          </p:cNvPr>
          <p:cNvPicPr>
            <a:picLocks noChangeAspect="1"/>
          </p:cNvPicPr>
          <p:nvPr/>
        </p:nvPicPr>
        <p:blipFill>
          <a:blip r:embed="rId2"/>
          <a:stretch>
            <a:fillRect/>
          </a:stretch>
        </p:blipFill>
        <p:spPr>
          <a:xfrm>
            <a:off x="10328810" y="2581248"/>
            <a:ext cx="10473790" cy="9339389"/>
          </a:xfrm>
          <a:prstGeom prst="rect">
            <a:avLst/>
          </a:prstGeom>
        </p:spPr>
      </p:pic>
    </p:spTree>
    <p:extLst>
      <p:ext uri="{BB962C8B-B14F-4D97-AF65-F5344CB8AC3E}">
        <p14:creationId xmlns:p14="http://schemas.microsoft.com/office/powerpoint/2010/main" val="1878315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5505" y="956606"/>
            <a:ext cx="24678294"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R-CNN: Rich feature hierarchies for accurate object detection and semantic segmentation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179027" y="1662219"/>
            <a:ext cx="8029121" cy="630557"/>
          </a:xfrm>
          <a:prstGeom prst="rect">
            <a:avLst/>
          </a:prstGeom>
          <a:noFill/>
        </p:spPr>
        <p:txBody>
          <a:bodyPr wrap="square" rtlCol="0">
            <a:spAutoFit/>
          </a:bodyPr>
          <a:lstStyle/>
          <a:p>
            <a:pPr algn="ctr">
              <a:lnSpc>
                <a:spcPct val="80000"/>
              </a:lnSpc>
            </a:pPr>
            <a:r>
              <a:rPr lang="en-US" altLang="zh-CN" dirty="0"/>
              <a:t>https://arxiv.org/abs/1311.2524</a:t>
            </a:r>
            <a:endParaRPr lang="en-US" sz="2800" dirty="0">
              <a:latin typeface="Lato Light"/>
              <a:cs typeface="Lato Light"/>
            </a:endParaRPr>
          </a:p>
        </p:txBody>
      </p:sp>
      <p:sp>
        <p:nvSpPr>
          <p:cNvPr id="3" name="文本框 2">
            <a:extLst>
              <a:ext uri="{FF2B5EF4-FFF2-40B4-BE49-F238E27FC236}">
                <a16:creationId xmlns:a16="http://schemas.microsoft.com/office/drawing/2014/main" id="{F4B50C18-696D-4EA9-82FA-0FADE8581455}"/>
              </a:ext>
            </a:extLst>
          </p:cNvPr>
          <p:cNvSpPr txBox="1"/>
          <p:nvPr/>
        </p:nvSpPr>
        <p:spPr>
          <a:xfrm>
            <a:off x="1097695" y="7450138"/>
            <a:ext cx="22191784" cy="5786199"/>
          </a:xfrm>
          <a:prstGeom prst="rect">
            <a:avLst/>
          </a:prstGeom>
          <a:noFill/>
        </p:spPr>
        <p:txBody>
          <a:bodyPr wrap="square" rtlCol="0">
            <a:spAutoFit/>
          </a:bodyPr>
          <a:lstStyle/>
          <a:p>
            <a:r>
              <a:rPr lang="en-US" altLang="zh-CN" dirty="0">
                <a:solidFill>
                  <a:schemeClr val="tx2"/>
                </a:solidFill>
              </a:rPr>
              <a:t>Step1:</a:t>
            </a:r>
            <a:r>
              <a:rPr lang="zh-CN" altLang="en-US" dirty="0">
                <a:solidFill>
                  <a:schemeClr val="tx2"/>
                </a:solidFill>
              </a:rPr>
              <a:t>候选框提取</a:t>
            </a:r>
            <a:r>
              <a:rPr lang="en-US" altLang="zh-CN" dirty="0">
                <a:solidFill>
                  <a:schemeClr val="tx2"/>
                </a:solidFill>
              </a:rPr>
              <a:t>(selective search)</a:t>
            </a:r>
          </a:p>
          <a:p>
            <a:endParaRPr lang="en-US" altLang="zh-CN" dirty="0">
              <a:solidFill>
                <a:schemeClr val="tx2"/>
              </a:solidFill>
            </a:endParaRPr>
          </a:p>
          <a:p>
            <a:r>
              <a:rPr lang="zh-CN" altLang="en-US" dirty="0">
                <a:solidFill>
                  <a:schemeClr val="tx2"/>
                </a:solidFill>
              </a:rPr>
              <a:t>给定一张图片，利用</a:t>
            </a:r>
            <a:r>
              <a:rPr lang="en-US" altLang="zh-CN" dirty="0" err="1">
                <a:solidFill>
                  <a:schemeClr val="tx2"/>
                </a:solidFill>
              </a:rPr>
              <a:t>seletive</a:t>
            </a:r>
            <a:r>
              <a:rPr lang="en-US" altLang="zh-CN" dirty="0">
                <a:solidFill>
                  <a:schemeClr val="tx2"/>
                </a:solidFill>
              </a:rPr>
              <a:t> search</a:t>
            </a:r>
            <a:r>
              <a:rPr lang="zh-CN" altLang="en-US" dirty="0">
                <a:solidFill>
                  <a:schemeClr val="tx2"/>
                </a:solidFill>
              </a:rPr>
              <a:t>方法从中提取出</a:t>
            </a:r>
            <a:r>
              <a:rPr lang="en-US" altLang="zh-CN" dirty="0">
                <a:solidFill>
                  <a:schemeClr val="tx2"/>
                </a:solidFill>
              </a:rPr>
              <a:t>2000</a:t>
            </a:r>
            <a:r>
              <a:rPr lang="zh-CN" altLang="en-US" dirty="0">
                <a:solidFill>
                  <a:schemeClr val="tx2"/>
                </a:solidFill>
              </a:rPr>
              <a:t>个候选框。由于候选框大小不一，考虑到后续</a:t>
            </a:r>
            <a:r>
              <a:rPr lang="en-US" altLang="zh-CN" dirty="0">
                <a:solidFill>
                  <a:schemeClr val="tx2"/>
                </a:solidFill>
              </a:rPr>
              <a:t>CNN</a:t>
            </a:r>
            <a:r>
              <a:rPr lang="zh-CN" altLang="en-US" dirty="0">
                <a:solidFill>
                  <a:schemeClr val="tx2"/>
                </a:solidFill>
              </a:rPr>
              <a:t>要求输入的图片大小统一，将</a:t>
            </a:r>
            <a:r>
              <a:rPr lang="en-US" altLang="zh-CN" dirty="0">
                <a:solidFill>
                  <a:schemeClr val="tx2"/>
                </a:solidFill>
              </a:rPr>
              <a:t>2000</a:t>
            </a:r>
            <a:r>
              <a:rPr lang="zh-CN" altLang="en-US" dirty="0">
                <a:solidFill>
                  <a:schemeClr val="tx2"/>
                </a:solidFill>
              </a:rPr>
              <a:t>个候选框全部</a:t>
            </a:r>
            <a:r>
              <a:rPr lang="en-US" altLang="zh-CN" dirty="0">
                <a:solidFill>
                  <a:schemeClr val="tx2"/>
                </a:solidFill>
              </a:rPr>
              <a:t>resize</a:t>
            </a:r>
            <a:r>
              <a:rPr lang="zh-CN" altLang="en-US" dirty="0">
                <a:solidFill>
                  <a:schemeClr val="tx2"/>
                </a:solidFill>
              </a:rPr>
              <a:t>到</a:t>
            </a:r>
            <a:r>
              <a:rPr lang="en-US" altLang="zh-CN" dirty="0">
                <a:solidFill>
                  <a:schemeClr val="tx2"/>
                </a:solidFill>
              </a:rPr>
              <a:t>227*227</a:t>
            </a:r>
            <a:r>
              <a:rPr lang="zh-CN" altLang="en-US" dirty="0">
                <a:solidFill>
                  <a:schemeClr val="tx2"/>
                </a:solidFill>
              </a:rPr>
              <a:t>分辨率（为了避免图像扭曲严重，中间可以采取一些技巧减少图像扭曲）</a:t>
            </a:r>
            <a:endParaRPr lang="en-US" altLang="zh-CN" dirty="0">
              <a:solidFill>
                <a:schemeClr val="tx2"/>
              </a:solidFill>
            </a:endParaRPr>
          </a:p>
          <a:p>
            <a:endParaRPr lang="en-US" altLang="zh-CN" dirty="0">
              <a:solidFill>
                <a:schemeClr val="tx2"/>
              </a:solidFill>
            </a:endParaRPr>
          </a:p>
          <a:p>
            <a:pPr latinLnBrk="1"/>
            <a:endParaRPr lang="en-US" altLang="zh-CN" sz="2800" dirty="0">
              <a:solidFill>
                <a:schemeClr val="tx2"/>
              </a:solidFill>
            </a:endParaRPr>
          </a:p>
          <a:p>
            <a:pPr latinLnBrk="1"/>
            <a:r>
              <a:rPr lang="en-US" altLang="zh-CN" sz="2800" dirty="0" err="1">
                <a:solidFill>
                  <a:schemeClr val="accent3"/>
                </a:solidFill>
              </a:rPr>
              <a:t>seletive</a:t>
            </a:r>
            <a:r>
              <a:rPr lang="en-US" altLang="zh-CN" sz="2800" dirty="0">
                <a:solidFill>
                  <a:schemeClr val="accent3"/>
                </a:solidFill>
              </a:rPr>
              <a:t> search:</a:t>
            </a:r>
          </a:p>
          <a:p>
            <a:pPr latinLnBrk="1"/>
            <a:r>
              <a:rPr lang="zh-CN" altLang="en-US" sz="2800" dirty="0">
                <a:solidFill>
                  <a:schemeClr val="accent3"/>
                </a:solidFill>
              </a:rPr>
              <a:t>由</a:t>
            </a:r>
            <a:r>
              <a:rPr lang="en-US" altLang="zh-CN" sz="2800" dirty="0">
                <a:solidFill>
                  <a:schemeClr val="accent3"/>
                </a:solidFill>
              </a:rPr>
              <a:t>[</a:t>
            </a:r>
            <a:r>
              <a:rPr lang="en-US" altLang="zh-CN" sz="2800" dirty="0" err="1">
                <a:solidFill>
                  <a:schemeClr val="accent3"/>
                </a:solidFill>
              </a:rPr>
              <a:t>Uijlings</a:t>
            </a:r>
            <a:r>
              <a:rPr lang="en-US" altLang="zh-CN" sz="2800" dirty="0">
                <a:solidFill>
                  <a:schemeClr val="accent3"/>
                </a:solidFill>
              </a:rPr>
              <a:t> J R </a:t>
            </a:r>
            <a:r>
              <a:rPr lang="en-US" altLang="zh-CN" sz="2800" dirty="0" err="1">
                <a:solidFill>
                  <a:schemeClr val="accent3"/>
                </a:solidFill>
              </a:rPr>
              <a:t>R</a:t>
            </a:r>
            <a:r>
              <a:rPr lang="zh-CN" altLang="en-US" sz="2800" dirty="0">
                <a:solidFill>
                  <a:schemeClr val="accent3"/>
                </a:solidFill>
              </a:rPr>
              <a:t>在</a:t>
            </a:r>
            <a:r>
              <a:rPr lang="en-US" altLang="zh-CN" sz="2800" dirty="0">
                <a:solidFill>
                  <a:schemeClr val="accent3"/>
                </a:solidFill>
              </a:rPr>
              <a:t>2012</a:t>
            </a:r>
            <a:r>
              <a:rPr lang="zh-CN" altLang="en-US" sz="2800" dirty="0">
                <a:solidFill>
                  <a:schemeClr val="accent3"/>
                </a:solidFill>
              </a:rPr>
              <a:t>年的</a:t>
            </a:r>
            <a:r>
              <a:rPr lang="en-US" altLang="zh-CN" sz="2800" dirty="0">
                <a:solidFill>
                  <a:schemeClr val="accent3"/>
                </a:solidFill>
              </a:rPr>
              <a:t>IJCV][1]</a:t>
            </a:r>
            <a:r>
              <a:rPr lang="zh-CN" altLang="en-US" sz="2800" dirty="0">
                <a:solidFill>
                  <a:schemeClr val="accent3"/>
                </a:solidFill>
              </a:rPr>
              <a:t>上提出。 方法以</a:t>
            </a:r>
            <a:r>
              <a:rPr lang="en-US" altLang="zh-CN" sz="2800" dirty="0">
                <a:solidFill>
                  <a:schemeClr val="accent3"/>
                </a:solidFill>
              </a:rPr>
              <a:t>[P. F. </a:t>
            </a:r>
            <a:r>
              <a:rPr lang="en-US" altLang="zh-CN" sz="2800" dirty="0" err="1">
                <a:solidFill>
                  <a:schemeClr val="accent3"/>
                </a:solidFill>
              </a:rPr>
              <a:t>Felzenszwalb</a:t>
            </a:r>
            <a:r>
              <a:rPr lang="zh-CN" altLang="en-US" sz="2800" dirty="0">
                <a:solidFill>
                  <a:schemeClr val="accent3"/>
                </a:solidFill>
              </a:rPr>
              <a:t>在</a:t>
            </a:r>
            <a:r>
              <a:rPr lang="en-US" altLang="zh-CN" sz="2800" dirty="0">
                <a:solidFill>
                  <a:schemeClr val="accent3"/>
                </a:solidFill>
              </a:rPr>
              <a:t>2004</a:t>
            </a:r>
            <a:r>
              <a:rPr lang="zh-CN" altLang="en-US" sz="2800" dirty="0">
                <a:solidFill>
                  <a:schemeClr val="accent3"/>
                </a:solidFill>
              </a:rPr>
              <a:t>年的</a:t>
            </a:r>
            <a:r>
              <a:rPr lang="en-US" altLang="zh-CN" sz="2800" dirty="0">
                <a:solidFill>
                  <a:schemeClr val="accent3"/>
                </a:solidFill>
              </a:rPr>
              <a:t>IJCV</a:t>
            </a:r>
            <a:r>
              <a:rPr lang="zh-CN" altLang="en-US" sz="2800" dirty="0">
                <a:solidFill>
                  <a:schemeClr val="accent3"/>
                </a:solidFill>
              </a:rPr>
              <a:t>发表的基于图的图像分割</a:t>
            </a:r>
            <a:r>
              <a:rPr lang="en-US" altLang="zh-CN" sz="2800" dirty="0">
                <a:solidFill>
                  <a:schemeClr val="accent3"/>
                </a:solidFill>
              </a:rPr>
              <a:t>][2]</a:t>
            </a:r>
            <a:r>
              <a:rPr lang="zh-CN" altLang="en-US" sz="2800" dirty="0">
                <a:solidFill>
                  <a:schemeClr val="accent3"/>
                </a:solidFill>
              </a:rPr>
              <a:t>为基础，考虑色彩、纹理和尺寸的相似度，输出所有可能目标的位置，为后续的目标识别提供基础。</a:t>
            </a:r>
          </a:p>
        </p:txBody>
      </p:sp>
      <p:pic>
        <p:nvPicPr>
          <p:cNvPr id="4" name="图片 3">
            <a:extLst>
              <a:ext uri="{FF2B5EF4-FFF2-40B4-BE49-F238E27FC236}">
                <a16:creationId xmlns:a16="http://schemas.microsoft.com/office/drawing/2014/main" id="{4046DDBD-2690-449F-95DA-8715A4A0F9A3}"/>
              </a:ext>
            </a:extLst>
          </p:cNvPr>
          <p:cNvPicPr>
            <a:picLocks noChangeAspect="1"/>
          </p:cNvPicPr>
          <p:nvPr/>
        </p:nvPicPr>
        <p:blipFill>
          <a:blip r:embed="rId2"/>
          <a:stretch>
            <a:fillRect/>
          </a:stretch>
        </p:blipFill>
        <p:spPr>
          <a:xfrm>
            <a:off x="5390915" y="3018291"/>
            <a:ext cx="13640624" cy="3529481"/>
          </a:xfrm>
          <a:prstGeom prst="rect">
            <a:avLst/>
          </a:prstGeom>
        </p:spPr>
      </p:pic>
    </p:spTree>
    <p:extLst>
      <p:ext uri="{BB962C8B-B14F-4D97-AF65-F5344CB8AC3E}">
        <p14:creationId xmlns:p14="http://schemas.microsoft.com/office/powerpoint/2010/main" val="2892872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sp>
        <p:nvSpPr>
          <p:cNvPr id="2" name="文本框 1">
            <a:extLst>
              <a:ext uri="{FF2B5EF4-FFF2-40B4-BE49-F238E27FC236}">
                <a16:creationId xmlns:a16="http://schemas.microsoft.com/office/drawing/2014/main" id="{0DE70840-5207-4CDA-916D-FA7D27BBF821}"/>
              </a:ext>
            </a:extLst>
          </p:cNvPr>
          <p:cNvSpPr txBox="1"/>
          <p:nvPr/>
        </p:nvSpPr>
        <p:spPr>
          <a:xfrm>
            <a:off x="1441938" y="2651587"/>
            <a:ext cx="22119207" cy="1200329"/>
          </a:xfrm>
          <a:prstGeom prst="rect">
            <a:avLst/>
          </a:prstGeom>
          <a:noFill/>
        </p:spPr>
        <p:txBody>
          <a:bodyPr wrap="square" rtlCol="0">
            <a:spAutoFit/>
          </a:bodyPr>
          <a:lstStyle/>
          <a:p>
            <a:r>
              <a:rPr lang="en-US" altLang="zh-CN" sz="3600" dirty="0">
                <a:solidFill>
                  <a:schemeClr val="tx2"/>
                </a:solidFill>
              </a:rPr>
              <a:t>RPN</a:t>
            </a:r>
            <a:r>
              <a:rPr lang="zh-CN" altLang="en-US" sz="3600" dirty="0">
                <a:solidFill>
                  <a:schemeClr val="tx2"/>
                </a:solidFill>
              </a:rPr>
              <a:t>网络的输入可以是任意大小（但还是有最小分辨率要求的，例如</a:t>
            </a:r>
            <a:r>
              <a:rPr lang="en-US" altLang="zh-CN" sz="3600" dirty="0">
                <a:solidFill>
                  <a:schemeClr val="tx2"/>
                </a:solidFill>
              </a:rPr>
              <a:t>VGG</a:t>
            </a:r>
            <a:r>
              <a:rPr lang="zh-CN" altLang="en-US" sz="3600" dirty="0">
                <a:solidFill>
                  <a:schemeClr val="tx2"/>
                </a:solidFill>
              </a:rPr>
              <a:t>是</a:t>
            </a:r>
            <a:r>
              <a:rPr lang="en-US" altLang="zh-CN" sz="3600" dirty="0">
                <a:solidFill>
                  <a:schemeClr val="tx2"/>
                </a:solidFill>
              </a:rPr>
              <a:t>228*228</a:t>
            </a:r>
            <a:r>
              <a:rPr lang="zh-CN" altLang="en-US" sz="3600" dirty="0">
                <a:solidFill>
                  <a:schemeClr val="tx2"/>
                </a:solidFill>
              </a:rPr>
              <a:t>）的图片。如果用</a:t>
            </a:r>
            <a:r>
              <a:rPr lang="en-US" altLang="zh-CN" sz="3600" dirty="0">
                <a:solidFill>
                  <a:schemeClr val="tx2"/>
                </a:solidFill>
              </a:rPr>
              <a:t>VGG16</a:t>
            </a:r>
            <a:r>
              <a:rPr lang="zh-CN" altLang="en-US" sz="3600" dirty="0">
                <a:solidFill>
                  <a:schemeClr val="tx2"/>
                </a:solidFill>
              </a:rPr>
              <a:t>进行特征提取，那么</a:t>
            </a:r>
            <a:r>
              <a:rPr lang="en-US" altLang="zh-CN" sz="3600" dirty="0">
                <a:solidFill>
                  <a:schemeClr val="tx2"/>
                </a:solidFill>
              </a:rPr>
              <a:t>RPN</a:t>
            </a:r>
            <a:r>
              <a:rPr lang="zh-CN" altLang="en-US" sz="3600" dirty="0">
                <a:solidFill>
                  <a:schemeClr val="tx2"/>
                </a:solidFill>
              </a:rPr>
              <a:t>网络的组成形式可以表示为</a:t>
            </a:r>
            <a:r>
              <a:rPr lang="en-US" altLang="zh-CN" sz="3600" dirty="0">
                <a:solidFill>
                  <a:schemeClr val="tx2"/>
                </a:solidFill>
              </a:rPr>
              <a:t>VGG16+RPN</a:t>
            </a:r>
            <a:r>
              <a:rPr lang="zh-CN" altLang="en-US" sz="3600" dirty="0">
                <a:solidFill>
                  <a:schemeClr val="tx2"/>
                </a:solidFill>
              </a:rPr>
              <a:t>。</a:t>
            </a:r>
          </a:p>
        </p:txBody>
      </p:sp>
      <p:pic>
        <p:nvPicPr>
          <p:cNvPr id="3" name="图片 2">
            <a:extLst>
              <a:ext uri="{FF2B5EF4-FFF2-40B4-BE49-F238E27FC236}">
                <a16:creationId xmlns:a16="http://schemas.microsoft.com/office/drawing/2014/main" id="{97104BE3-A175-43D2-A4C9-6BE244D909FE}"/>
              </a:ext>
            </a:extLst>
          </p:cNvPr>
          <p:cNvPicPr>
            <a:picLocks noChangeAspect="1"/>
          </p:cNvPicPr>
          <p:nvPr/>
        </p:nvPicPr>
        <p:blipFill>
          <a:blip r:embed="rId2"/>
          <a:stretch>
            <a:fillRect/>
          </a:stretch>
        </p:blipFill>
        <p:spPr>
          <a:xfrm>
            <a:off x="6366806" y="3992593"/>
            <a:ext cx="11688842" cy="6582395"/>
          </a:xfrm>
          <a:prstGeom prst="rect">
            <a:avLst/>
          </a:prstGeom>
        </p:spPr>
      </p:pic>
      <p:sp>
        <p:nvSpPr>
          <p:cNvPr id="4" name="文本框 3">
            <a:extLst>
              <a:ext uri="{FF2B5EF4-FFF2-40B4-BE49-F238E27FC236}">
                <a16:creationId xmlns:a16="http://schemas.microsoft.com/office/drawing/2014/main" id="{93A2FF98-DC71-4925-B978-4E6870A3FEC3}"/>
              </a:ext>
            </a:extLst>
          </p:cNvPr>
          <p:cNvSpPr txBox="1"/>
          <p:nvPr/>
        </p:nvSpPr>
        <p:spPr>
          <a:xfrm>
            <a:off x="1863969" y="11324492"/>
            <a:ext cx="19976123" cy="1938992"/>
          </a:xfrm>
          <a:prstGeom prst="rect">
            <a:avLst/>
          </a:prstGeom>
          <a:noFill/>
        </p:spPr>
        <p:txBody>
          <a:bodyPr wrap="square" rtlCol="0">
            <a:spAutoFit/>
          </a:bodyPr>
          <a:lstStyle/>
          <a:p>
            <a:r>
              <a:rPr lang="en-US" altLang="zh-CN" sz="4000" dirty="0">
                <a:solidFill>
                  <a:schemeClr val="tx2"/>
                </a:solidFill>
              </a:rPr>
              <a:t>RPN</a:t>
            </a:r>
            <a:r>
              <a:rPr lang="zh-CN" altLang="en-US" sz="4000" dirty="0">
                <a:solidFill>
                  <a:schemeClr val="tx2"/>
                </a:solidFill>
              </a:rPr>
              <a:t>的实现方式：在</a:t>
            </a:r>
            <a:r>
              <a:rPr lang="en-US" altLang="zh-CN" sz="4000" dirty="0">
                <a:solidFill>
                  <a:schemeClr val="tx2"/>
                </a:solidFill>
              </a:rPr>
              <a:t>conv5-3</a:t>
            </a:r>
            <a:r>
              <a:rPr lang="zh-CN" altLang="en-US" sz="4000" dirty="0">
                <a:solidFill>
                  <a:schemeClr val="tx2"/>
                </a:solidFill>
              </a:rPr>
              <a:t>的卷积</a:t>
            </a:r>
            <a:r>
              <a:rPr lang="en-US" altLang="zh-CN" sz="4000" dirty="0">
                <a:solidFill>
                  <a:schemeClr val="tx2"/>
                </a:solidFill>
              </a:rPr>
              <a:t>feature map</a:t>
            </a:r>
            <a:r>
              <a:rPr lang="zh-CN" altLang="en-US" sz="4000" dirty="0">
                <a:solidFill>
                  <a:schemeClr val="tx2"/>
                </a:solidFill>
              </a:rPr>
              <a:t>上用一个</a:t>
            </a:r>
            <a:r>
              <a:rPr lang="en-US" altLang="zh-CN" sz="4000" dirty="0">
                <a:solidFill>
                  <a:schemeClr val="tx2"/>
                </a:solidFill>
              </a:rPr>
              <a:t>n*n</a:t>
            </a:r>
            <a:r>
              <a:rPr lang="zh-CN" altLang="en-US" sz="4000" dirty="0">
                <a:solidFill>
                  <a:schemeClr val="tx2"/>
                </a:solidFill>
              </a:rPr>
              <a:t>的滑窗（论文中作者选用了</a:t>
            </a:r>
            <a:r>
              <a:rPr lang="en-US" altLang="zh-CN" sz="4000" dirty="0">
                <a:solidFill>
                  <a:schemeClr val="tx2"/>
                </a:solidFill>
              </a:rPr>
              <a:t>n=3</a:t>
            </a:r>
            <a:r>
              <a:rPr lang="zh-CN" altLang="en-US" sz="4000" dirty="0">
                <a:solidFill>
                  <a:schemeClr val="tx2"/>
                </a:solidFill>
              </a:rPr>
              <a:t>，即</a:t>
            </a:r>
            <a:r>
              <a:rPr lang="en-US" altLang="zh-CN" sz="4000" dirty="0">
                <a:solidFill>
                  <a:schemeClr val="tx2"/>
                </a:solidFill>
              </a:rPr>
              <a:t>3*3</a:t>
            </a:r>
            <a:r>
              <a:rPr lang="zh-CN" altLang="en-US" sz="4000" dirty="0">
                <a:solidFill>
                  <a:schemeClr val="tx2"/>
                </a:solidFill>
              </a:rPr>
              <a:t>的滑窗）生成一个长度为</a:t>
            </a:r>
            <a:r>
              <a:rPr lang="en-US" altLang="zh-CN" sz="4000" dirty="0">
                <a:solidFill>
                  <a:schemeClr val="tx2"/>
                </a:solidFill>
              </a:rPr>
              <a:t>256</a:t>
            </a:r>
            <a:r>
              <a:rPr lang="zh-CN" altLang="en-US" sz="4000" dirty="0">
                <a:solidFill>
                  <a:schemeClr val="tx2"/>
                </a:solidFill>
              </a:rPr>
              <a:t>（对应于</a:t>
            </a:r>
            <a:r>
              <a:rPr lang="en-US" altLang="zh-CN" sz="4000" dirty="0">
                <a:solidFill>
                  <a:schemeClr val="tx2"/>
                </a:solidFill>
              </a:rPr>
              <a:t>ZF</a:t>
            </a:r>
            <a:r>
              <a:rPr lang="zh-CN" altLang="en-US" sz="4000" dirty="0">
                <a:solidFill>
                  <a:schemeClr val="tx2"/>
                </a:solidFill>
              </a:rPr>
              <a:t>网络）或</a:t>
            </a:r>
            <a:r>
              <a:rPr lang="en-US" altLang="zh-CN" sz="4000" dirty="0">
                <a:solidFill>
                  <a:schemeClr val="tx2"/>
                </a:solidFill>
              </a:rPr>
              <a:t>512</a:t>
            </a:r>
            <a:r>
              <a:rPr lang="zh-CN" altLang="en-US" sz="4000" dirty="0">
                <a:solidFill>
                  <a:schemeClr val="tx2"/>
                </a:solidFill>
              </a:rPr>
              <a:t>（对应于</a:t>
            </a:r>
            <a:r>
              <a:rPr lang="en-US" altLang="zh-CN" sz="4000" dirty="0">
                <a:solidFill>
                  <a:schemeClr val="tx2"/>
                </a:solidFill>
              </a:rPr>
              <a:t>VGG</a:t>
            </a:r>
            <a:r>
              <a:rPr lang="zh-CN" altLang="en-US" sz="4000" dirty="0">
                <a:solidFill>
                  <a:schemeClr val="tx2"/>
                </a:solidFill>
              </a:rPr>
              <a:t>网络）维长度的全连接特征。</a:t>
            </a:r>
          </a:p>
        </p:txBody>
      </p:sp>
    </p:spTree>
    <p:extLst>
      <p:ext uri="{BB962C8B-B14F-4D97-AF65-F5344CB8AC3E}">
        <p14:creationId xmlns:p14="http://schemas.microsoft.com/office/powerpoint/2010/main" val="886264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pic>
        <p:nvPicPr>
          <p:cNvPr id="5" name="图片 4">
            <a:extLst>
              <a:ext uri="{FF2B5EF4-FFF2-40B4-BE49-F238E27FC236}">
                <a16:creationId xmlns:a16="http://schemas.microsoft.com/office/drawing/2014/main" id="{BDF56ED1-B899-4D27-BCBB-CA288AA1B51F}"/>
              </a:ext>
            </a:extLst>
          </p:cNvPr>
          <p:cNvPicPr>
            <a:picLocks noChangeAspect="1"/>
          </p:cNvPicPr>
          <p:nvPr/>
        </p:nvPicPr>
        <p:blipFill>
          <a:blip r:embed="rId2"/>
          <a:stretch>
            <a:fillRect/>
          </a:stretch>
        </p:blipFill>
        <p:spPr>
          <a:xfrm>
            <a:off x="6349166" y="2581248"/>
            <a:ext cx="11688842" cy="6582395"/>
          </a:xfrm>
          <a:prstGeom prst="rect">
            <a:avLst/>
          </a:prstGeom>
        </p:spPr>
      </p:pic>
      <p:sp>
        <p:nvSpPr>
          <p:cNvPr id="2" name="文本框 1">
            <a:extLst>
              <a:ext uri="{FF2B5EF4-FFF2-40B4-BE49-F238E27FC236}">
                <a16:creationId xmlns:a16="http://schemas.microsoft.com/office/drawing/2014/main" id="{F2DEE774-6944-4D5C-9B63-84E3797994E4}"/>
              </a:ext>
            </a:extLst>
          </p:cNvPr>
          <p:cNvSpPr txBox="1"/>
          <p:nvPr/>
        </p:nvSpPr>
        <p:spPr>
          <a:xfrm>
            <a:off x="1379048" y="9645629"/>
            <a:ext cx="21629077" cy="2739211"/>
          </a:xfrm>
          <a:prstGeom prst="rect">
            <a:avLst/>
          </a:prstGeom>
          <a:noFill/>
        </p:spPr>
        <p:txBody>
          <a:bodyPr wrap="square" rtlCol="0">
            <a:spAutoFit/>
          </a:bodyPr>
          <a:lstStyle/>
          <a:p>
            <a:r>
              <a:rPr lang="zh-CN" altLang="en-US" dirty="0">
                <a:solidFill>
                  <a:schemeClr val="tx2"/>
                </a:solidFill>
              </a:rPr>
              <a:t>然后在这个</a:t>
            </a:r>
            <a:r>
              <a:rPr lang="en-US" altLang="zh-CN" dirty="0">
                <a:solidFill>
                  <a:schemeClr val="tx2"/>
                </a:solidFill>
              </a:rPr>
              <a:t>256</a:t>
            </a:r>
            <a:r>
              <a:rPr lang="zh-CN" altLang="en-US" dirty="0">
                <a:solidFill>
                  <a:schemeClr val="tx2"/>
                </a:solidFill>
              </a:rPr>
              <a:t>维或</a:t>
            </a:r>
            <a:r>
              <a:rPr lang="en-US" altLang="zh-CN" dirty="0">
                <a:solidFill>
                  <a:schemeClr val="tx2"/>
                </a:solidFill>
              </a:rPr>
              <a:t>512</a:t>
            </a:r>
            <a:r>
              <a:rPr lang="zh-CN" altLang="en-US" dirty="0">
                <a:solidFill>
                  <a:schemeClr val="tx2"/>
                </a:solidFill>
              </a:rPr>
              <a:t>维的特征后产生两个分支的全连接层：</a:t>
            </a:r>
            <a:endParaRPr lang="en-US" altLang="zh-CN" dirty="0">
              <a:solidFill>
                <a:schemeClr val="tx2"/>
              </a:solidFill>
            </a:endParaRPr>
          </a:p>
          <a:p>
            <a:r>
              <a:rPr lang="en-US" altLang="zh-CN" dirty="0">
                <a:solidFill>
                  <a:schemeClr val="tx2"/>
                </a:solidFill>
              </a:rPr>
              <a:t>1.reg-layer,</a:t>
            </a:r>
            <a:r>
              <a:rPr lang="zh-CN" altLang="en-US" dirty="0">
                <a:solidFill>
                  <a:schemeClr val="tx2"/>
                </a:solidFill>
              </a:rPr>
              <a:t>用于预测</a:t>
            </a:r>
            <a:r>
              <a:rPr lang="en-US" altLang="zh-CN" dirty="0">
                <a:solidFill>
                  <a:schemeClr val="tx2"/>
                </a:solidFill>
              </a:rPr>
              <a:t>proposal</a:t>
            </a:r>
            <a:r>
              <a:rPr lang="zh-CN" altLang="en-US" dirty="0">
                <a:solidFill>
                  <a:schemeClr val="tx2"/>
                </a:solidFill>
              </a:rPr>
              <a:t>的中心</a:t>
            </a:r>
            <a:r>
              <a:rPr lang="zh-CN" altLang="en-US" dirty="0">
                <a:solidFill>
                  <a:schemeClr val="accent6"/>
                </a:solidFill>
              </a:rPr>
              <a:t>锚点</a:t>
            </a:r>
            <a:r>
              <a:rPr lang="zh-CN" altLang="en-US" dirty="0">
                <a:solidFill>
                  <a:schemeClr val="tx2"/>
                </a:solidFill>
              </a:rPr>
              <a:t>对应的</a:t>
            </a:r>
            <a:r>
              <a:rPr lang="en-US" altLang="zh-CN" dirty="0">
                <a:solidFill>
                  <a:schemeClr val="tx2"/>
                </a:solidFill>
              </a:rPr>
              <a:t>proposal</a:t>
            </a:r>
            <a:r>
              <a:rPr lang="zh-CN" altLang="en-US" dirty="0">
                <a:solidFill>
                  <a:schemeClr val="tx2"/>
                </a:solidFill>
              </a:rPr>
              <a:t>的坐标</a:t>
            </a:r>
            <a:r>
              <a:rPr lang="en-US" altLang="zh-CN" dirty="0">
                <a:solidFill>
                  <a:schemeClr val="tx2"/>
                </a:solidFill>
              </a:rPr>
              <a:t>x</a:t>
            </a:r>
            <a:r>
              <a:rPr lang="zh-CN" altLang="en-US" dirty="0">
                <a:solidFill>
                  <a:schemeClr val="tx2"/>
                </a:solidFill>
              </a:rPr>
              <a:t>，</a:t>
            </a:r>
            <a:r>
              <a:rPr lang="en-US" altLang="zh-CN" dirty="0">
                <a:solidFill>
                  <a:schemeClr val="tx2"/>
                </a:solidFill>
              </a:rPr>
              <a:t>y</a:t>
            </a:r>
            <a:r>
              <a:rPr lang="zh-CN" altLang="en-US" dirty="0">
                <a:solidFill>
                  <a:schemeClr val="tx2"/>
                </a:solidFill>
              </a:rPr>
              <a:t>和宽高</a:t>
            </a:r>
            <a:r>
              <a:rPr lang="en-US" altLang="zh-CN" dirty="0">
                <a:solidFill>
                  <a:schemeClr val="tx2"/>
                </a:solidFill>
              </a:rPr>
              <a:t>w</a:t>
            </a:r>
            <a:r>
              <a:rPr lang="zh-CN" altLang="en-US" dirty="0">
                <a:solidFill>
                  <a:schemeClr val="tx2"/>
                </a:solidFill>
              </a:rPr>
              <a:t>，</a:t>
            </a:r>
            <a:r>
              <a:rPr lang="en-US" altLang="zh-CN" dirty="0">
                <a:solidFill>
                  <a:schemeClr val="tx2"/>
                </a:solidFill>
              </a:rPr>
              <a:t>h</a:t>
            </a:r>
            <a:r>
              <a:rPr lang="zh-CN" altLang="en-US" dirty="0">
                <a:solidFill>
                  <a:schemeClr val="tx2"/>
                </a:solidFill>
              </a:rPr>
              <a:t>；</a:t>
            </a:r>
            <a:endParaRPr lang="en-US" altLang="zh-CN" dirty="0">
              <a:solidFill>
                <a:schemeClr val="tx2"/>
              </a:solidFill>
            </a:endParaRPr>
          </a:p>
          <a:p>
            <a:r>
              <a:rPr lang="en-US" altLang="zh-CN" dirty="0">
                <a:solidFill>
                  <a:schemeClr val="tx2"/>
                </a:solidFill>
              </a:rPr>
              <a:t>2.cls-layer</a:t>
            </a:r>
            <a:r>
              <a:rPr lang="zh-CN" altLang="en-US" dirty="0">
                <a:solidFill>
                  <a:schemeClr val="tx2"/>
                </a:solidFill>
              </a:rPr>
              <a:t>，用于判定该</a:t>
            </a:r>
            <a:r>
              <a:rPr lang="en-US" altLang="zh-CN" dirty="0">
                <a:solidFill>
                  <a:schemeClr val="tx2"/>
                </a:solidFill>
              </a:rPr>
              <a:t>proposal</a:t>
            </a:r>
            <a:r>
              <a:rPr lang="zh-CN" altLang="en-US" dirty="0">
                <a:solidFill>
                  <a:schemeClr val="tx2"/>
                </a:solidFill>
              </a:rPr>
              <a:t>是前景还是背景。</a:t>
            </a:r>
            <a:endParaRPr lang="en-US" altLang="zh-CN" dirty="0">
              <a:solidFill>
                <a:schemeClr val="tx2"/>
              </a:solidFill>
            </a:endParaRPr>
          </a:p>
          <a:p>
            <a:r>
              <a:rPr lang="en-US" altLang="zh-CN" dirty="0">
                <a:solidFill>
                  <a:schemeClr val="tx2"/>
                </a:solidFill>
              </a:rPr>
              <a:t>sliding window</a:t>
            </a:r>
            <a:r>
              <a:rPr lang="zh-CN" altLang="en-US" dirty="0">
                <a:solidFill>
                  <a:schemeClr val="tx2"/>
                </a:solidFill>
              </a:rPr>
              <a:t>的处理方式保证</a:t>
            </a:r>
            <a:r>
              <a:rPr lang="en-US" altLang="zh-CN" dirty="0">
                <a:solidFill>
                  <a:schemeClr val="tx2"/>
                </a:solidFill>
              </a:rPr>
              <a:t>reg-layer</a:t>
            </a:r>
            <a:r>
              <a:rPr lang="zh-CN" altLang="en-US" dirty="0">
                <a:solidFill>
                  <a:schemeClr val="tx2"/>
                </a:solidFill>
              </a:rPr>
              <a:t>和</a:t>
            </a:r>
            <a:r>
              <a:rPr lang="en-US" altLang="zh-CN" dirty="0" err="1">
                <a:solidFill>
                  <a:schemeClr val="tx2"/>
                </a:solidFill>
              </a:rPr>
              <a:t>cls</a:t>
            </a:r>
            <a:r>
              <a:rPr lang="en-US" altLang="zh-CN" dirty="0">
                <a:solidFill>
                  <a:schemeClr val="tx2"/>
                </a:solidFill>
              </a:rPr>
              <a:t>-layer</a:t>
            </a:r>
            <a:r>
              <a:rPr lang="zh-CN" altLang="en-US" dirty="0">
                <a:solidFill>
                  <a:schemeClr val="tx2"/>
                </a:solidFill>
              </a:rPr>
              <a:t>关联了</a:t>
            </a:r>
            <a:r>
              <a:rPr lang="en-US" altLang="zh-CN" dirty="0">
                <a:solidFill>
                  <a:schemeClr val="tx2"/>
                </a:solidFill>
              </a:rPr>
              <a:t>conv5-3</a:t>
            </a:r>
            <a:r>
              <a:rPr lang="zh-CN" altLang="en-US" dirty="0">
                <a:solidFill>
                  <a:schemeClr val="tx2"/>
                </a:solidFill>
              </a:rPr>
              <a:t>的全部特征空间。</a:t>
            </a:r>
          </a:p>
        </p:txBody>
      </p:sp>
    </p:spTree>
    <p:extLst>
      <p:ext uri="{BB962C8B-B14F-4D97-AF65-F5344CB8AC3E}">
        <p14:creationId xmlns:p14="http://schemas.microsoft.com/office/powerpoint/2010/main" val="376967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pic>
        <p:nvPicPr>
          <p:cNvPr id="2" name="图片 1">
            <a:extLst>
              <a:ext uri="{FF2B5EF4-FFF2-40B4-BE49-F238E27FC236}">
                <a16:creationId xmlns:a16="http://schemas.microsoft.com/office/drawing/2014/main" id="{A8259B75-80F0-4DE9-A5D6-E5F1722120E5}"/>
              </a:ext>
            </a:extLst>
          </p:cNvPr>
          <p:cNvPicPr>
            <a:picLocks noChangeAspect="1"/>
          </p:cNvPicPr>
          <p:nvPr/>
        </p:nvPicPr>
        <p:blipFill>
          <a:blip r:embed="rId2"/>
          <a:stretch>
            <a:fillRect/>
          </a:stretch>
        </p:blipFill>
        <p:spPr>
          <a:xfrm>
            <a:off x="1485513" y="2099262"/>
            <a:ext cx="7976825" cy="6767838"/>
          </a:xfrm>
          <a:prstGeom prst="rect">
            <a:avLst/>
          </a:prstGeom>
        </p:spPr>
      </p:pic>
      <p:sp>
        <p:nvSpPr>
          <p:cNvPr id="3" name="文本框 2">
            <a:extLst>
              <a:ext uri="{FF2B5EF4-FFF2-40B4-BE49-F238E27FC236}">
                <a16:creationId xmlns:a16="http://schemas.microsoft.com/office/drawing/2014/main" id="{58751149-5FF7-4E34-B06C-693257DC28C5}"/>
              </a:ext>
            </a:extLst>
          </p:cNvPr>
          <p:cNvSpPr txBox="1"/>
          <p:nvPr/>
        </p:nvSpPr>
        <p:spPr>
          <a:xfrm>
            <a:off x="10040816" y="4188896"/>
            <a:ext cx="13344483" cy="9356408"/>
          </a:xfrm>
          <a:prstGeom prst="rect">
            <a:avLst/>
          </a:prstGeom>
          <a:noFill/>
        </p:spPr>
        <p:txBody>
          <a:bodyPr wrap="square" rtlCol="0">
            <a:spAutoFit/>
          </a:bodyPr>
          <a:lstStyle/>
          <a:p>
            <a:r>
              <a:rPr lang="en-US" altLang="zh-CN" dirty="0">
                <a:solidFill>
                  <a:schemeClr val="tx2"/>
                </a:solidFill>
              </a:rPr>
              <a:t>Anchors:</a:t>
            </a:r>
            <a:r>
              <a:rPr lang="zh-CN" altLang="en-US" dirty="0">
                <a:solidFill>
                  <a:schemeClr val="tx2"/>
                </a:solidFill>
              </a:rPr>
              <a:t>锚点，位于之前提到的</a:t>
            </a:r>
            <a:r>
              <a:rPr lang="en-US" altLang="zh-CN" dirty="0">
                <a:solidFill>
                  <a:schemeClr val="tx2"/>
                </a:solidFill>
              </a:rPr>
              <a:t>n*n</a:t>
            </a:r>
            <a:r>
              <a:rPr lang="zh-CN" altLang="en-US" dirty="0">
                <a:solidFill>
                  <a:schemeClr val="tx2"/>
                </a:solidFill>
              </a:rPr>
              <a:t>的</a:t>
            </a:r>
            <a:r>
              <a:rPr lang="en-US" altLang="zh-CN" dirty="0">
                <a:solidFill>
                  <a:schemeClr val="tx2"/>
                </a:solidFill>
              </a:rPr>
              <a:t>sliding window</a:t>
            </a:r>
            <a:r>
              <a:rPr lang="zh-CN" altLang="en-US" dirty="0">
                <a:solidFill>
                  <a:schemeClr val="tx2"/>
                </a:solidFill>
              </a:rPr>
              <a:t>的中心处。对于一个</a:t>
            </a:r>
            <a:r>
              <a:rPr lang="en-US" altLang="zh-CN" dirty="0">
                <a:solidFill>
                  <a:schemeClr val="tx2"/>
                </a:solidFill>
              </a:rPr>
              <a:t>sliding window,</a:t>
            </a:r>
            <a:r>
              <a:rPr lang="zh-CN" altLang="en-US" dirty="0">
                <a:solidFill>
                  <a:schemeClr val="tx2"/>
                </a:solidFill>
              </a:rPr>
              <a:t>我们可以同时预测多个</a:t>
            </a:r>
            <a:r>
              <a:rPr lang="en-US" altLang="zh-CN" dirty="0">
                <a:solidFill>
                  <a:schemeClr val="tx2"/>
                </a:solidFill>
              </a:rPr>
              <a:t>proposal</a:t>
            </a:r>
            <a:r>
              <a:rPr lang="zh-CN" altLang="en-US" dirty="0">
                <a:solidFill>
                  <a:schemeClr val="tx2"/>
                </a:solidFill>
              </a:rPr>
              <a:t>，假定有</a:t>
            </a:r>
            <a:r>
              <a:rPr lang="en-US" altLang="zh-CN" dirty="0">
                <a:solidFill>
                  <a:schemeClr val="tx2"/>
                </a:solidFill>
              </a:rPr>
              <a:t>k</a:t>
            </a:r>
            <a:r>
              <a:rPr lang="zh-CN" altLang="en-US" dirty="0">
                <a:solidFill>
                  <a:schemeClr val="tx2"/>
                </a:solidFill>
              </a:rPr>
              <a:t>个，作者在论文中定义</a:t>
            </a:r>
            <a:r>
              <a:rPr lang="en-US" altLang="zh-CN" dirty="0">
                <a:solidFill>
                  <a:schemeClr val="tx2"/>
                </a:solidFill>
              </a:rPr>
              <a:t>k=9</a:t>
            </a:r>
            <a:r>
              <a:rPr lang="zh-CN" altLang="en-US" dirty="0">
                <a:solidFill>
                  <a:schemeClr val="tx2"/>
                </a:solidFill>
              </a:rPr>
              <a:t>， </a:t>
            </a:r>
            <a:r>
              <a:rPr lang="en-US" altLang="zh-CN" dirty="0">
                <a:solidFill>
                  <a:schemeClr val="tx2"/>
                </a:solidFill>
              </a:rPr>
              <a:t>9</a:t>
            </a:r>
            <a:r>
              <a:rPr lang="zh-CN" altLang="en-US" dirty="0">
                <a:solidFill>
                  <a:schemeClr val="tx2"/>
                </a:solidFill>
              </a:rPr>
              <a:t>个</a:t>
            </a:r>
            <a:r>
              <a:rPr lang="en-US" altLang="zh-CN" dirty="0">
                <a:solidFill>
                  <a:schemeClr val="tx2"/>
                </a:solidFill>
              </a:rPr>
              <a:t>proposal</a:t>
            </a:r>
            <a:r>
              <a:rPr lang="zh-CN" altLang="en-US" dirty="0">
                <a:solidFill>
                  <a:schemeClr val="tx2"/>
                </a:solidFill>
              </a:rPr>
              <a:t>即</a:t>
            </a:r>
            <a:r>
              <a:rPr lang="en-US" altLang="zh-CN" dirty="0">
                <a:solidFill>
                  <a:schemeClr val="tx2"/>
                </a:solidFill>
              </a:rPr>
              <a:t>9</a:t>
            </a:r>
            <a:r>
              <a:rPr lang="zh-CN" altLang="en-US" dirty="0">
                <a:solidFill>
                  <a:schemeClr val="tx2"/>
                </a:solidFill>
              </a:rPr>
              <a:t>个</a:t>
            </a:r>
            <a:r>
              <a:rPr lang="en-US" altLang="zh-CN" dirty="0">
                <a:solidFill>
                  <a:schemeClr val="tx2"/>
                </a:solidFill>
              </a:rPr>
              <a:t>reference boxes</a:t>
            </a:r>
            <a:r>
              <a:rPr lang="zh-CN" altLang="en-US" dirty="0">
                <a:solidFill>
                  <a:schemeClr val="tx2"/>
                </a:solidFill>
              </a:rPr>
              <a:t>。</a:t>
            </a:r>
            <a:endParaRPr lang="en-US" altLang="zh-CN" dirty="0">
              <a:solidFill>
                <a:schemeClr val="tx2"/>
              </a:solidFill>
            </a:endParaRPr>
          </a:p>
          <a:p>
            <a:endParaRPr lang="en-US" altLang="zh-CN" dirty="0">
              <a:solidFill>
                <a:schemeClr val="tx2"/>
              </a:solidFill>
            </a:endParaRPr>
          </a:p>
          <a:p>
            <a:r>
              <a:rPr lang="zh-CN" altLang="en-US" dirty="0">
                <a:solidFill>
                  <a:schemeClr val="tx2"/>
                </a:solidFill>
              </a:rPr>
              <a:t>用</a:t>
            </a:r>
            <a:r>
              <a:rPr lang="en-US" altLang="zh-CN" dirty="0">
                <a:solidFill>
                  <a:schemeClr val="tx2"/>
                </a:solidFill>
              </a:rPr>
              <a:t>Anchor</a:t>
            </a:r>
            <a:r>
              <a:rPr lang="zh-CN" altLang="en-US" dirty="0">
                <a:solidFill>
                  <a:schemeClr val="tx2"/>
                </a:solidFill>
              </a:rPr>
              <a:t>机制得到</a:t>
            </a:r>
            <a:r>
              <a:rPr lang="en-US" altLang="zh-CN" dirty="0">
                <a:solidFill>
                  <a:schemeClr val="tx2"/>
                </a:solidFill>
              </a:rPr>
              <a:t>k</a:t>
            </a:r>
            <a:r>
              <a:rPr lang="zh-CN" altLang="en-US" dirty="0">
                <a:solidFill>
                  <a:schemeClr val="tx2"/>
                </a:solidFill>
              </a:rPr>
              <a:t>个区域的监督信息（区域的坐标和前景背景标签）</a:t>
            </a:r>
            <a:r>
              <a:rPr lang="en-US" altLang="zh-CN" dirty="0">
                <a:solidFill>
                  <a:schemeClr val="tx2"/>
                </a:solidFill>
              </a:rPr>
              <a:t>,</a:t>
            </a:r>
            <a:r>
              <a:rPr lang="zh-CN" altLang="en-US" dirty="0">
                <a:solidFill>
                  <a:schemeClr val="tx2"/>
                </a:solidFill>
              </a:rPr>
              <a:t>从</a:t>
            </a:r>
            <a:r>
              <a:rPr lang="en-US" altLang="zh-CN" dirty="0" err="1">
                <a:solidFill>
                  <a:schemeClr val="tx2"/>
                </a:solidFill>
              </a:rPr>
              <a:t>nxn</a:t>
            </a:r>
            <a:r>
              <a:rPr lang="zh-CN" altLang="en-US" dirty="0">
                <a:solidFill>
                  <a:schemeClr val="tx2"/>
                </a:solidFill>
              </a:rPr>
              <a:t>提出的</a:t>
            </a:r>
            <a:r>
              <a:rPr lang="en-US" altLang="zh-CN" dirty="0">
                <a:solidFill>
                  <a:schemeClr val="tx2"/>
                </a:solidFill>
              </a:rPr>
              <a:t>256d</a:t>
            </a:r>
            <a:r>
              <a:rPr lang="zh-CN" altLang="en-US" dirty="0">
                <a:solidFill>
                  <a:schemeClr val="tx2"/>
                </a:solidFill>
              </a:rPr>
              <a:t>特征是被这</a:t>
            </a:r>
            <a:r>
              <a:rPr lang="en-US" altLang="zh-CN" dirty="0">
                <a:solidFill>
                  <a:schemeClr val="tx2"/>
                </a:solidFill>
              </a:rPr>
              <a:t>k</a:t>
            </a:r>
            <a:r>
              <a:rPr lang="zh-CN" altLang="en-US" dirty="0">
                <a:solidFill>
                  <a:schemeClr val="tx2"/>
                </a:solidFill>
              </a:rPr>
              <a:t>种区域共享的，在</a:t>
            </a:r>
            <a:r>
              <a:rPr lang="en-US" altLang="zh-CN" dirty="0" err="1">
                <a:solidFill>
                  <a:schemeClr val="tx2"/>
                </a:solidFill>
              </a:rPr>
              <a:t>clc</a:t>
            </a:r>
            <a:r>
              <a:rPr lang="en-US" altLang="zh-CN" dirty="0">
                <a:solidFill>
                  <a:schemeClr val="tx2"/>
                </a:solidFill>
              </a:rPr>
              <a:t> layer</a:t>
            </a:r>
            <a:r>
              <a:rPr lang="zh-CN" altLang="en-US" dirty="0">
                <a:solidFill>
                  <a:schemeClr val="tx2"/>
                </a:solidFill>
              </a:rPr>
              <a:t>和</a:t>
            </a:r>
            <a:r>
              <a:rPr lang="en-US" altLang="zh-CN" dirty="0">
                <a:solidFill>
                  <a:schemeClr val="tx2"/>
                </a:solidFill>
              </a:rPr>
              <a:t>reg layer</a:t>
            </a:r>
            <a:r>
              <a:rPr lang="zh-CN" altLang="en-US" dirty="0">
                <a:solidFill>
                  <a:schemeClr val="tx2"/>
                </a:solidFill>
              </a:rPr>
              <a:t>计算损失的时候，用这共享的</a:t>
            </a:r>
            <a:r>
              <a:rPr lang="en-US" altLang="zh-CN" dirty="0">
                <a:solidFill>
                  <a:schemeClr val="tx2"/>
                </a:solidFill>
              </a:rPr>
              <a:t>256d</a:t>
            </a:r>
            <a:r>
              <a:rPr lang="zh-CN" altLang="en-US" dirty="0">
                <a:solidFill>
                  <a:schemeClr val="tx2"/>
                </a:solidFill>
              </a:rPr>
              <a:t>特征 加上 </a:t>
            </a:r>
            <a:r>
              <a:rPr lang="en-US" altLang="zh-CN" dirty="0">
                <a:solidFill>
                  <a:schemeClr val="tx2"/>
                </a:solidFill>
              </a:rPr>
              <a:t>anchor</a:t>
            </a:r>
            <a:r>
              <a:rPr lang="zh-CN" altLang="en-US" dirty="0">
                <a:solidFill>
                  <a:schemeClr val="tx2"/>
                </a:solidFill>
              </a:rPr>
              <a:t>推算出</a:t>
            </a:r>
            <a:r>
              <a:rPr lang="en-US" altLang="zh-CN" dirty="0">
                <a:solidFill>
                  <a:schemeClr val="tx2"/>
                </a:solidFill>
              </a:rPr>
              <a:t>k</a:t>
            </a:r>
            <a:r>
              <a:rPr lang="zh-CN" altLang="en-US" dirty="0">
                <a:solidFill>
                  <a:schemeClr val="tx2"/>
                </a:solidFill>
              </a:rPr>
              <a:t>种区域的坐标和前景、背景的标签，便可以对这</a:t>
            </a:r>
            <a:r>
              <a:rPr lang="en-US" altLang="zh-CN" dirty="0">
                <a:solidFill>
                  <a:schemeClr val="tx2"/>
                </a:solidFill>
              </a:rPr>
              <a:t>k</a:t>
            </a:r>
            <a:r>
              <a:rPr lang="zh-CN" altLang="en-US" dirty="0">
                <a:solidFill>
                  <a:schemeClr val="tx2"/>
                </a:solidFill>
              </a:rPr>
              <a:t>种区域同时计算</a:t>
            </a:r>
            <a:r>
              <a:rPr lang="en-US" altLang="zh-CN" dirty="0">
                <a:solidFill>
                  <a:schemeClr val="tx2"/>
                </a:solidFill>
              </a:rPr>
              <a:t>loss</a:t>
            </a:r>
            <a:r>
              <a:rPr lang="zh-CN" altLang="en-US" dirty="0">
                <a:solidFill>
                  <a:schemeClr val="tx2"/>
                </a:solidFill>
              </a:rPr>
              <a:t>。</a:t>
            </a:r>
            <a:endParaRPr lang="en-US" altLang="zh-CN" dirty="0">
              <a:solidFill>
                <a:schemeClr val="tx2"/>
              </a:solidFill>
            </a:endParaRPr>
          </a:p>
          <a:p>
            <a:endParaRPr lang="en-US" altLang="zh-CN" dirty="0">
              <a:solidFill>
                <a:schemeClr val="tx2"/>
              </a:solidFill>
            </a:endParaRPr>
          </a:p>
          <a:p>
            <a:r>
              <a:rPr lang="zh-CN" altLang="en-US" dirty="0">
                <a:solidFill>
                  <a:schemeClr val="tx2"/>
                </a:solidFill>
              </a:rPr>
              <a:t>对于一幅</a:t>
            </a:r>
            <a:r>
              <a:rPr lang="en-US" altLang="zh-CN" dirty="0">
                <a:solidFill>
                  <a:schemeClr val="tx2"/>
                </a:solidFill>
              </a:rPr>
              <a:t>W*H</a:t>
            </a:r>
            <a:r>
              <a:rPr lang="zh-CN" altLang="en-US" dirty="0">
                <a:solidFill>
                  <a:schemeClr val="tx2"/>
                </a:solidFill>
              </a:rPr>
              <a:t>的</a:t>
            </a:r>
            <a:r>
              <a:rPr lang="en-US" altLang="zh-CN" dirty="0">
                <a:solidFill>
                  <a:schemeClr val="tx2"/>
                </a:solidFill>
              </a:rPr>
              <a:t>feature map,</a:t>
            </a:r>
            <a:r>
              <a:rPr lang="zh-CN" altLang="en-US" dirty="0">
                <a:solidFill>
                  <a:schemeClr val="tx2"/>
                </a:solidFill>
              </a:rPr>
              <a:t>对应</a:t>
            </a:r>
            <a:r>
              <a:rPr lang="en-US" altLang="zh-CN" dirty="0">
                <a:solidFill>
                  <a:schemeClr val="tx2"/>
                </a:solidFill>
              </a:rPr>
              <a:t>W*H*k</a:t>
            </a:r>
            <a:r>
              <a:rPr lang="zh-CN" altLang="en-US" dirty="0">
                <a:solidFill>
                  <a:schemeClr val="tx2"/>
                </a:solidFill>
              </a:rPr>
              <a:t>个锚点。所有的锚点都具有尺度不变性。</a:t>
            </a:r>
            <a:r>
              <a:rPr lang="en-US" altLang="zh-CN" dirty="0">
                <a:solidFill>
                  <a:schemeClr val="tx2"/>
                </a:solidFill>
              </a:rPr>
              <a:t>4*k</a:t>
            </a:r>
            <a:r>
              <a:rPr lang="zh-CN" altLang="en-US" dirty="0">
                <a:solidFill>
                  <a:schemeClr val="tx2"/>
                </a:solidFill>
              </a:rPr>
              <a:t>个</a:t>
            </a:r>
            <a:r>
              <a:rPr lang="en-US" altLang="zh-CN" dirty="0">
                <a:solidFill>
                  <a:schemeClr val="tx2"/>
                </a:solidFill>
              </a:rPr>
              <a:t>reg-layer</a:t>
            </a:r>
            <a:r>
              <a:rPr lang="zh-CN" altLang="en-US" dirty="0">
                <a:solidFill>
                  <a:schemeClr val="tx2"/>
                </a:solidFill>
              </a:rPr>
              <a:t>的输出和</a:t>
            </a:r>
            <a:r>
              <a:rPr lang="en-US" altLang="zh-CN" dirty="0">
                <a:solidFill>
                  <a:schemeClr val="tx2"/>
                </a:solidFill>
              </a:rPr>
              <a:t>2*k</a:t>
            </a:r>
            <a:r>
              <a:rPr lang="zh-CN" altLang="en-US" dirty="0">
                <a:solidFill>
                  <a:schemeClr val="tx2"/>
                </a:solidFill>
              </a:rPr>
              <a:t>个</a:t>
            </a:r>
            <a:r>
              <a:rPr lang="en-US" altLang="zh-CN" dirty="0" err="1">
                <a:solidFill>
                  <a:schemeClr val="tx2"/>
                </a:solidFill>
              </a:rPr>
              <a:t>cls</a:t>
            </a:r>
            <a:r>
              <a:rPr lang="en-US" altLang="zh-CN" dirty="0">
                <a:solidFill>
                  <a:schemeClr val="tx2"/>
                </a:solidFill>
              </a:rPr>
              <a:t>-layer</a:t>
            </a:r>
            <a:r>
              <a:rPr lang="zh-CN" altLang="en-US" dirty="0">
                <a:solidFill>
                  <a:schemeClr val="tx2"/>
                </a:solidFill>
              </a:rPr>
              <a:t>的</a:t>
            </a:r>
            <a:r>
              <a:rPr lang="en-US" altLang="zh-CN" dirty="0">
                <a:solidFill>
                  <a:schemeClr val="tx2"/>
                </a:solidFill>
              </a:rPr>
              <a:t>score</a:t>
            </a:r>
            <a:r>
              <a:rPr lang="zh-CN" altLang="en-US" dirty="0">
                <a:solidFill>
                  <a:schemeClr val="tx2"/>
                </a:solidFill>
              </a:rPr>
              <a:t>输出。</a:t>
            </a:r>
            <a:endParaRPr lang="en-US" altLang="zh-CN" dirty="0">
              <a:solidFill>
                <a:schemeClr val="tx2"/>
              </a:solidFill>
            </a:endParaRPr>
          </a:p>
        </p:txBody>
      </p:sp>
    </p:spTree>
    <p:extLst>
      <p:ext uri="{BB962C8B-B14F-4D97-AF65-F5344CB8AC3E}">
        <p14:creationId xmlns:p14="http://schemas.microsoft.com/office/powerpoint/2010/main" val="375808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sp>
        <p:nvSpPr>
          <p:cNvPr id="3" name="文本框 2">
            <a:extLst>
              <a:ext uri="{FF2B5EF4-FFF2-40B4-BE49-F238E27FC236}">
                <a16:creationId xmlns:a16="http://schemas.microsoft.com/office/drawing/2014/main" id="{53954FCF-FBD6-4ADC-82B6-85B29EB10C65}"/>
              </a:ext>
            </a:extLst>
          </p:cNvPr>
          <p:cNvSpPr txBox="1"/>
          <p:nvPr/>
        </p:nvSpPr>
        <p:spPr>
          <a:xfrm>
            <a:off x="1477108" y="2546079"/>
            <a:ext cx="22244538" cy="10556736"/>
          </a:xfrm>
          <a:prstGeom prst="rect">
            <a:avLst/>
          </a:prstGeom>
          <a:noFill/>
        </p:spPr>
        <p:txBody>
          <a:bodyPr wrap="square" rtlCol="0">
            <a:spAutoFit/>
          </a:bodyPr>
          <a:lstStyle/>
          <a:p>
            <a:r>
              <a:rPr lang="en-US" altLang="zh-CN" sz="4000" dirty="0">
                <a:solidFill>
                  <a:schemeClr val="tx2"/>
                </a:solidFill>
              </a:rPr>
              <a:t>Loss functions:</a:t>
            </a:r>
            <a:r>
              <a:rPr lang="zh-CN" altLang="en-US" sz="4000" dirty="0">
                <a:solidFill>
                  <a:schemeClr val="tx2"/>
                </a:solidFill>
              </a:rPr>
              <a:t>在计算</a:t>
            </a:r>
            <a:r>
              <a:rPr lang="en-US" altLang="zh-CN" sz="4000" dirty="0">
                <a:solidFill>
                  <a:schemeClr val="tx2"/>
                </a:solidFill>
              </a:rPr>
              <a:t>Loss</a:t>
            </a:r>
            <a:r>
              <a:rPr lang="zh-CN" altLang="en-US" sz="4000" dirty="0">
                <a:solidFill>
                  <a:schemeClr val="tx2"/>
                </a:solidFill>
              </a:rPr>
              <a:t>值之前，作者设置了</a:t>
            </a:r>
            <a:r>
              <a:rPr lang="en-US" altLang="zh-CN" sz="4000" dirty="0">
                <a:solidFill>
                  <a:schemeClr val="tx2"/>
                </a:solidFill>
              </a:rPr>
              <a:t>anchors</a:t>
            </a:r>
            <a:r>
              <a:rPr lang="zh-CN" altLang="en-US" sz="4000" dirty="0">
                <a:solidFill>
                  <a:schemeClr val="tx2"/>
                </a:solidFill>
              </a:rPr>
              <a:t>的标定方法。</a:t>
            </a:r>
            <a:endParaRPr lang="en-US" altLang="zh-CN" sz="4000" dirty="0">
              <a:solidFill>
                <a:schemeClr val="tx2"/>
              </a:solidFill>
            </a:endParaRPr>
          </a:p>
          <a:p>
            <a:r>
              <a:rPr lang="zh-CN" altLang="en-US" sz="4000" dirty="0">
                <a:solidFill>
                  <a:schemeClr val="accent3"/>
                </a:solidFill>
              </a:rPr>
              <a:t>正样本标定规则：</a:t>
            </a:r>
            <a:endParaRPr lang="en-US" altLang="zh-CN" sz="4000" dirty="0">
              <a:solidFill>
                <a:schemeClr val="accent3"/>
              </a:solidFill>
            </a:endParaRPr>
          </a:p>
          <a:p>
            <a:r>
              <a:rPr lang="en-US" altLang="zh-CN" sz="4000" dirty="0">
                <a:solidFill>
                  <a:schemeClr val="tx2"/>
                </a:solidFill>
              </a:rPr>
              <a:t>	1.</a:t>
            </a:r>
            <a:r>
              <a:rPr lang="zh-CN" altLang="en-US" sz="4000" dirty="0">
                <a:solidFill>
                  <a:schemeClr val="tx2"/>
                </a:solidFill>
              </a:rPr>
              <a:t>如果</a:t>
            </a:r>
            <a:r>
              <a:rPr lang="en-US" altLang="zh-CN" sz="4000" dirty="0">
                <a:solidFill>
                  <a:schemeClr val="tx2"/>
                </a:solidFill>
              </a:rPr>
              <a:t>Anchor</a:t>
            </a:r>
            <a:r>
              <a:rPr lang="zh-CN" altLang="en-US" sz="4000" dirty="0">
                <a:solidFill>
                  <a:schemeClr val="tx2"/>
                </a:solidFill>
              </a:rPr>
              <a:t>对应的</a:t>
            </a:r>
            <a:r>
              <a:rPr lang="en-US" altLang="zh-CN" sz="4000" dirty="0">
                <a:solidFill>
                  <a:schemeClr val="tx2"/>
                </a:solidFill>
              </a:rPr>
              <a:t>reference box</a:t>
            </a:r>
            <a:r>
              <a:rPr lang="zh-CN" altLang="en-US" sz="4000" dirty="0">
                <a:solidFill>
                  <a:schemeClr val="tx2"/>
                </a:solidFill>
              </a:rPr>
              <a:t>与</a:t>
            </a:r>
            <a:r>
              <a:rPr lang="en-US" altLang="zh-CN" sz="4000" dirty="0">
                <a:solidFill>
                  <a:schemeClr val="tx2"/>
                </a:solidFill>
              </a:rPr>
              <a:t>ground truth</a:t>
            </a:r>
            <a:r>
              <a:rPr lang="zh-CN" altLang="en-US" sz="4000" dirty="0">
                <a:solidFill>
                  <a:schemeClr val="tx2"/>
                </a:solidFill>
              </a:rPr>
              <a:t>的</a:t>
            </a:r>
            <a:r>
              <a:rPr lang="en-US" altLang="zh-CN" sz="4000" dirty="0" err="1">
                <a:solidFill>
                  <a:schemeClr val="tx2"/>
                </a:solidFill>
              </a:rPr>
              <a:t>IoU</a:t>
            </a:r>
            <a:r>
              <a:rPr lang="zh-CN" altLang="en-US" sz="4000" dirty="0">
                <a:solidFill>
                  <a:schemeClr val="tx2"/>
                </a:solidFill>
              </a:rPr>
              <a:t>值最大，标记为正样本；</a:t>
            </a:r>
            <a:endParaRPr lang="en-US" altLang="zh-CN" sz="4000" dirty="0">
              <a:solidFill>
                <a:schemeClr val="tx2"/>
              </a:solidFill>
            </a:endParaRPr>
          </a:p>
          <a:p>
            <a:r>
              <a:rPr lang="en-US" altLang="zh-CN" sz="4000" dirty="0">
                <a:solidFill>
                  <a:schemeClr val="tx2"/>
                </a:solidFill>
              </a:rPr>
              <a:t>	2.</a:t>
            </a:r>
            <a:r>
              <a:rPr lang="zh-CN" altLang="en-US" sz="4000" dirty="0">
                <a:solidFill>
                  <a:schemeClr val="tx2"/>
                </a:solidFill>
              </a:rPr>
              <a:t>如果</a:t>
            </a:r>
            <a:r>
              <a:rPr lang="en-US" altLang="zh-CN" sz="4000" dirty="0">
                <a:solidFill>
                  <a:schemeClr val="tx2"/>
                </a:solidFill>
              </a:rPr>
              <a:t>Anchor</a:t>
            </a:r>
            <a:r>
              <a:rPr lang="zh-CN" altLang="en-US" sz="4000" dirty="0">
                <a:solidFill>
                  <a:schemeClr val="tx2"/>
                </a:solidFill>
              </a:rPr>
              <a:t>对应的</a:t>
            </a:r>
            <a:r>
              <a:rPr lang="en-US" altLang="zh-CN" sz="4000" dirty="0">
                <a:solidFill>
                  <a:schemeClr val="tx2"/>
                </a:solidFill>
              </a:rPr>
              <a:t>reference box</a:t>
            </a:r>
            <a:r>
              <a:rPr lang="zh-CN" altLang="en-US" sz="4000" dirty="0">
                <a:solidFill>
                  <a:schemeClr val="tx2"/>
                </a:solidFill>
              </a:rPr>
              <a:t>与</a:t>
            </a:r>
            <a:r>
              <a:rPr lang="en-US" altLang="zh-CN" sz="4000" dirty="0">
                <a:solidFill>
                  <a:schemeClr val="tx2"/>
                </a:solidFill>
              </a:rPr>
              <a:t>ground truth</a:t>
            </a:r>
            <a:r>
              <a:rPr lang="zh-CN" altLang="en-US" sz="4000" dirty="0">
                <a:solidFill>
                  <a:schemeClr val="tx2"/>
                </a:solidFill>
              </a:rPr>
              <a:t>的</a:t>
            </a:r>
            <a:r>
              <a:rPr lang="en-US" altLang="zh-CN" sz="4000" dirty="0" err="1">
                <a:solidFill>
                  <a:schemeClr val="tx2"/>
                </a:solidFill>
              </a:rPr>
              <a:t>IoU</a:t>
            </a:r>
            <a:r>
              <a:rPr lang="en-US" altLang="zh-CN" sz="4000" dirty="0">
                <a:solidFill>
                  <a:schemeClr val="tx2"/>
                </a:solidFill>
              </a:rPr>
              <a:t>&gt;0.7</a:t>
            </a:r>
            <a:r>
              <a:rPr lang="zh-CN" altLang="en-US" sz="4000" dirty="0">
                <a:solidFill>
                  <a:schemeClr val="tx2"/>
                </a:solidFill>
              </a:rPr>
              <a:t>，标记为正样本。</a:t>
            </a:r>
            <a:endParaRPr lang="en-US" altLang="zh-CN" sz="4000" dirty="0">
              <a:solidFill>
                <a:schemeClr val="tx2"/>
              </a:solidFill>
            </a:endParaRPr>
          </a:p>
          <a:p>
            <a:r>
              <a:rPr lang="zh-CN" altLang="en-US" sz="4000" dirty="0">
                <a:solidFill>
                  <a:schemeClr val="tx2"/>
                </a:solidFill>
              </a:rPr>
              <a:t>事实上，采用第</a:t>
            </a:r>
            <a:r>
              <a:rPr lang="en-US" altLang="zh-CN" sz="4000" dirty="0">
                <a:solidFill>
                  <a:schemeClr val="tx2"/>
                </a:solidFill>
              </a:rPr>
              <a:t>2</a:t>
            </a:r>
            <a:r>
              <a:rPr lang="zh-CN" altLang="en-US" sz="4000" dirty="0">
                <a:solidFill>
                  <a:schemeClr val="tx2"/>
                </a:solidFill>
              </a:rPr>
              <a:t>个规则基本上可以找到足够的正样本，但是对于一些极端情况，例如所有的</a:t>
            </a:r>
            <a:r>
              <a:rPr lang="en-US" altLang="zh-CN" sz="4000" dirty="0">
                <a:solidFill>
                  <a:schemeClr val="tx2"/>
                </a:solidFill>
              </a:rPr>
              <a:t>Anchor</a:t>
            </a:r>
            <a:r>
              <a:rPr lang="zh-CN" altLang="en-US" sz="4000" dirty="0">
                <a:solidFill>
                  <a:schemeClr val="tx2"/>
                </a:solidFill>
              </a:rPr>
              <a:t>对应的</a:t>
            </a:r>
            <a:r>
              <a:rPr lang="en-US" altLang="zh-CN" sz="4000" dirty="0">
                <a:solidFill>
                  <a:schemeClr val="tx2"/>
                </a:solidFill>
              </a:rPr>
              <a:t>reference box</a:t>
            </a:r>
            <a:r>
              <a:rPr lang="zh-CN" altLang="en-US" sz="4000" dirty="0">
                <a:solidFill>
                  <a:schemeClr val="tx2"/>
                </a:solidFill>
              </a:rPr>
              <a:t>与</a:t>
            </a:r>
            <a:r>
              <a:rPr lang="en-US" altLang="zh-CN" sz="4000" dirty="0" err="1">
                <a:solidFill>
                  <a:schemeClr val="tx2"/>
                </a:solidFill>
              </a:rPr>
              <a:t>groud</a:t>
            </a:r>
            <a:r>
              <a:rPr lang="en-US" altLang="zh-CN" sz="4000" dirty="0">
                <a:solidFill>
                  <a:schemeClr val="tx2"/>
                </a:solidFill>
              </a:rPr>
              <a:t> truth</a:t>
            </a:r>
            <a:r>
              <a:rPr lang="zh-CN" altLang="en-US" sz="4000" dirty="0">
                <a:solidFill>
                  <a:schemeClr val="tx2"/>
                </a:solidFill>
              </a:rPr>
              <a:t>的</a:t>
            </a:r>
            <a:r>
              <a:rPr lang="en-US" altLang="zh-CN" sz="4000" dirty="0" err="1">
                <a:solidFill>
                  <a:schemeClr val="tx2"/>
                </a:solidFill>
              </a:rPr>
              <a:t>IoU</a:t>
            </a:r>
            <a:r>
              <a:rPr lang="zh-CN" altLang="en-US" sz="4000" dirty="0">
                <a:solidFill>
                  <a:schemeClr val="tx2"/>
                </a:solidFill>
              </a:rPr>
              <a:t>不大于</a:t>
            </a:r>
            <a:r>
              <a:rPr lang="en-US" altLang="zh-CN" sz="4000" dirty="0">
                <a:solidFill>
                  <a:schemeClr val="tx2"/>
                </a:solidFill>
              </a:rPr>
              <a:t>0.7,</a:t>
            </a:r>
            <a:r>
              <a:rPr lang="zh-CN" altLang="en-US" sz="4000" dirty="0">
                <a:solidFill>
                  <a:schemeClr val="tx2"/>
                </a:solidFill>
              </a:rPr>
              <a:t>可以采用第一种规则生成。</a:t>
            </a:r>
            <a:endParaRPr lang="en-US" altLang="zh-CN" sz="4000" dirty="0">
              <a:solidFill>
                <a:schemeClr val="tx2"/>
              </a:solidFill>
            </a:endParaRPr>
          </a:p>
          <a:p>
            <a:r>
              <a:rPr lang="zh-CN" altLang="en-US" sz="4000" dirty="0">
                <a:solidFill>
                  <a:schemeClr val="accent3"/>
                </a:solidFill>
              </a:rPr>
              <a:t>负样本标定规则：</a:t>
            </a:r>
            <a:endParaRPr lang="en-US" altLang="zh-CN" sz="4000" dirty="0">
              <a:solidFill>
                <a:schemeClr val="accent3"/>
              </a:solidFill>
            </a:endParaRPr>
          </a:p>
          <a:p>
            <a:r>
              <a:rPr lang="zh-CN" altLang="en-US" sz="4000" dirty="0">
                <a:solidFill>
                  <a:schemeClr val="tx2"/>
                </a:solidFill>
              </a:rPr>
              <a:t>如果</a:t>
            </a:r>
            <a:r>
              <a:rPr lang="en-US" altLang="zh-CN" sz="4000" dirty="0">
                <a:solidFill>
                  <a:schemeClr val="tx2"/>
                </a:solidFill>
              </a:rPr>
              <a:t>Anchor</a:t>
            </a:r>
            <a:r>
              <a:rPr lang="zh-CN" altLang="en-US" sz="4000" dirty="0">
                <a:solidFill>
                  <a:schemeClr val="tx2"/>
                </a:solidFill>
              </a:rPr>
              <a:t>对应的</a:t>
            </a:r>
            <a:r>
              <a:rPr lang="en-US" altLang="zh-CN" sz="4000" dirty="0">
                <a:solidFill>
                  <a:schemeClr val="tx2"/>
                </a:solidFill>
              </a:rPr>
              <a:t>reference box</a:t>
            </a:r>
            <a:r>
              <a:rPr lang="zh-CN" altLang="en-US" sz="4000" dirty="0">
                <a:solidFill>
                  <a:schemeClr val="tx2"/>
                </a:solidFill>
              </a:rPr>
              <a:t>与</a:t>
            </a:r>
            <a:r>
              <a:rPr lang="en-US" altLang="zh-CN" sz="4000" dirty="0">
                <a:solidFill>
                  <a:schemeClr val="tx2"/>
                </a:solidFill>
              </a:rPr>
              <a:t>ground truth</a:t>
            </a:r>
            <a:r>
              <a:rPr lang="zh-CN" altLang="en-US" sz="4000" dirty="0">
                <a:solidFill>
                  <a:schemeClr val="tx2"/>
                </a:solidFill>
              </a:rPr>
              <a:t>的</a:t>
            </a:r>
            <a:r>
              <a:rPr lang="en-US" altLang="zh-CN" sz="4000" dirty="0" err="1">
                <a:solidFill>
                  <a:schemeClr val="tx2"/>
                </a:solidFill>
              </a:rPr>
              <a:t>IoU</a:t>
            </a:r>
            <a:r>
              <a:rPr lang="en-US" altLang="zh-CN" sz="4000" dirty="0">
                <a:solidFill>
                  <a:schemeClr val="tx2"/>
                </a:solidFill>
              </a:rPr>
              <a:t>&lt;0.3</a:t>
            </a:r>
            <a:r>
              <a:rPr lang="zh-CN" altLang="en-US" sz="4000" dirty="0">
                <a:solidFill>
                  <a:schemeClr val="tx2"/>
                </a:solidFill>
              </a:rPr>
              <a:t>，标记为负样本。剩下的既不是正样本也不是负样本，不用于最终训练。</a:t>
            </a:r>
            <a:endParaRPr lang="en-US" altLang="zh-CN" sz="4000" dirty="0">
              <a:solidFill>
                <a:schemeClr val="tx2"/>
              </a:solidFill>
            </a:endParaRPr>
          </a:p>
          <a:p>
            <a:endParaRPr lang="en-US" altLang="zh-CN" sz="4000" dirty="0">
              <a:solidFill>
                <a:schemeClr val="tx2"/>
              </a:solidFill>
            </a:endParaRPr>
          </a:p>
          <a:p>
            <a:r>
              <a:rPr lang="zh-CN" altLang="en-US" sz="4000" dirty="0">
                <a:solidFill>
                  <a:schemeClr val="tx2"/>
                </a:solidFill>
              </a:rPr>
              <a:t>训练</a:t>
            </a:r>
            <a:r>
              <a:rPr lang="en-US" altLang="zh-CN" sz="4000" dirty="0">
                <a:solidFill>
                  <a:schemeClr val="tx2"/>
                </a:solidFill>
              </a:rPr>
              <a:t>RPN</a:t>
            </a:r>
            <a:r>
              <a:rPr lang="zh-CN" altLang="en-US" sz="4000" dirty="0">
                <a:solidFill>
                  <a:schemeClr val="tx2"/>
                </a:solidFill>
              </a:rPr>
              <a:t>的</a:t>
            </a:r>
            <a:r>
              <a:rPr lang="en-US" altLang="zh-CN" sz="4000" dirty="0">
                <a:solidFill>
                  <a:schemeClr val="tx2"/>
                </a:solidFill>
              </a:rPr>
              <a:t>Loss</a:t>
            </a:r>
            <a:r>
              <a:rPr lang="zh-CN" altLang="en-US" sz="4000" dirty="0">
                <a:solidFill>
                  <a:schemeClr val="tx2"/>
                </a:solidFill>
              </a:rPr>
              <a:t>是有</a:t>
            </a:r>
            <a:r>
              <a:rPr lang="en-US" altLang="zh-CN" sz="4000" dirty="0">
                <a:solidFill>
                  <a:schemeClr val="tx2"/>
                </a:solidFill>
              </a:rPr>
              <a:t>classification loss </a:t>
            </a:r>
            <a:r>
              <a:rPr lang="zh-CN" altLang="en-US" sz="4000" dirty="0">
                <a:solidFill>
                  <a:schemeClr val="tx2"/>
                </a:solidFill>
              </a:rPr>
              <a:t>（即</a:t>
            </a:r>
            <a:r>
              <a:rPr lang="en-US" altLang="zh-CN" sz="4000" dirty="0" err="1">
                <a:solidFill>
                  <a:schemeClr val="tx2"/>
                </a:solidFill>
              </a:rPr>
              <a:t>softmax</a:t>
            </a:r>
            <a:r>
              <a:rPr lang="en-US" altLang="zh-CN" sz="4000" dirty="0">
                <a:solidFill>
                  <a:schemeClr val="tx2"/>
                </a:solidFill>
              </a:rPr>
              <a:t> loss</a:t>
            </a:r>
            <a:r>
              <a:rPr lang="zh-CN" altLang="en-US" sz="4000" dirty="0">
                <a:solidFill>
                  <a:schemeClr val="tx2"/>
                </a:solidFill>
              </a:rPr>
              <a:t>）和</a:t>
            </a:r>
            <a:r>
              <a:rPr lang="en-US" altLang="zh-CN" sz="4000" dirty="0">
                <a:solidFill>
                  <a:schemeClr val="tx2"/>
                </a:solidFill>
              </a:rPr>
              <a:t>regression loss </a:t>
            </a:r>
            <a:r>
              <a:rPr lang="zh-CN" altLang="en-US" sz="4000" dirty="0">
                <a:solidFill>
                  <a:schemeClr val="tx2"/>
                </a:solidFill>
              </a:rPr>
              <a:t>（即</a:t>
            </a:r>
            <a:r>
              <a:rPr lang="en-US" altLang="zh-CN" sz="4000" dirty="0">
                <a:solidFill>
                  <a:schemeClr val="tx2"/>
                </a:solidFill>
              </a:rPr>
              <a:t>L1 loss</a:t>
            </a:r>
            <a:r>
              <a:rPr lang="zh-CN" altLang="en-US" sz="4000" dirty="0">
                <a:solidFill>
                  <a:schemeClr val="tx2"/>
                </a:solidFill>
              </a:rPr>
              <a:t>）按一定比重组成的。计算</a:t>
            </a:r>
            <a:r>
              <a:rPr lang="en-US" altLang="zh-CN" sz="4000" dirty="0" err="1">
                <a:solidFill>
                  <a:schemeClr val="tx2"/>
                </a:solidFill>
              </a:rPr>
              <a:t>softmax</a:t>
            </a:r>
            <a:r>
              <a:rPr lang="en-US" altLang="zh-CN" sz="4000" dirty="0">
                <a:solidFill>
                  <a:schemeClr val="tx2"/>
                </a:solidFill>
              </a:rPr>
              <a:t> loss</a:t>
            </a:r>
            <a:r>
              <a:rPr lang="zh-CN" altLang="en-US" sz="4000" dirty="0">
                <a:solidFill>
                  <a:schemeClr val="tx2"/>
                </a:solidFill>
              </a:rPr>
              <a:t>需要的是</a:t>
            </a:r>
            <a:r>
              <a:rPr lang="en-US" altLang="zh-CN" sz="4000" dirty="0">
                <a:solidFill>
                  <a:schemeClr val="tx2"/>
                </a:solidFill>
              </a:rPr>
              <a:t>anchors</a:t>
            </a:r>
            <a:r>
              <a:rPr lang="zh-CN" altLang="en-US" sz="4000" dirty="0">
                <a:solidFill>
                  <a:schemeClr val="tx2"/>
                </a:solidFill>
              </a:rPr>
              <a:t>对应的</a:t>
            </a:r>
            <a:r>
              <a:rPr lang="en-US" altLang="zh-CN" sz="4000" dirty="0" err="1">
                <a:solidFill>
                  <a:schemeClr val="tx2"/>
                </a:solidFill>
              </a:rPr>
              <a:t>groundtruth</a:t>
            </a:r>
            <a:r>
              <a:rPr lang="zh-CN" altLang="en-US" sz="4000" dirty="0">
                <a:solidFill>
                  <a:schemeClr val="tx2"/>
                </a:solidFill>
              </a:rPr>
              <a:t>标定结果和预测结果，计算</a:t>
            </a:r>
            <a:r>
              <a:rPr lang="en-US" altLang="zh-CN" sz="4000" dirty="0">
                <a:solidFill>
                  <a:schemeClr val="tx2"/>
                </a:solidFill>
              </a:rPr>
              <a:t>regression loss</a:t>
            </a:r>
            <a:r>
              <a:rPr lang="zh-CN" altLang="en-US" sz="4000" dirty="0">
                <a:solidFill>
                  <a:schemeClr val="tx2"/>
                </a:solidFill>
              </a:rPr>
              <a:t>需要三组信息：</a:t>
            </a:r>
            <a:endParaRPr lang="en-US" altLang="zh-CN" sz="4000" dirty="0">
              <a:solidFill>
                <a:schemeClr val="tx2"/>
              </a:solidFill>
            </a:endParaRPr>
          </a:p>
          <a:p>
            <a:r>
              <a:rPr lang="en-US" altLang="zh-CN" sz="4000" dirty="0">
                <a:solidFill>
                  <a:schemeClr val="tx2"/>
                </a:solidFill>
              </a:rPr>
              <a:t>	1.</a:t>
            </a:r>
            <a:r>
              <a:rPr lang="zh-CN" altLang="en-US" sz="4000" dirty="0">
                <a:solidFill>
                  <a:schemeClr val="tx2"/>
                </a:solidFill>
              </a:rPr>
              <a:t>预测框，即</a:t>
            </a:r>
            <a:r>
              <a:rPr lang="en-US" altLang="zh-CN" sz="4000" dirty="0">
                <a:solidFill>
                  <a:schemeClr val="tx2"/>
                </a:solidFill>
              </a:rPr>
              <a:t>RPN</a:t>
            </a:r>
            <a:r>
              <a:rPr lang="zh-CN" altLang="en-US" sz="4000" dirty="0">
                <a:solidFill>
                  <a:schemeClr val="tx2"/>
                </a:solidFill>
              </a:rPr>
              <a:t>网络预测出的</a:t>
            </a:r>
            <a:r>
              <a:rPr lang="en-US" altLang="zh-CN" sz="4000" dirty="0">
                <a:solidFill>
                  <a:schemeClr val="tx2"/>
                </a:solidFill>
              </a:rPr>
              <a:t>proposal</a:t>
            </a:r>
            <a:r>
              <a:rPr lang="zh-CN" altLang="en-US" sz="4000" dirty="0">
                <a:solidFill>
                  <a:schemeClr val="tx2"/>
                </a:solidFill>
              </a:rPr>
              <a:t>的中心位置坐标</a:t>
            </a:r>
            <a:r>
              <a:rPr lang="en-US" altLang="zh-CN" sz="4000" dirty="0" err="1">
                <a:solidFill>
                  <a:schemeClr val="tx2"/>
                </a:solidFill>
              </a:rPr>
              <a:t>x,y</a:t>
            </a:r>
            <a:r>
              <a:rPr lang="zh-CN" altLang="en-US" sz="4000" dirty="0">
                <a:solidFill>
                  <a:schemeClr val="tx2"/>
                </a:solidFill>
              </a:rPr>
              <a:t>和宽高</a:t>
            </a:r>
            <a:r>
              <a:rPr lang="en-US" altLang="zh-CN" sz="4000" dirty="0" err="1">
                <a:solidFill>
                  <a:schemeClr val="tx2"/>
                </a:solidFill>
              </a:rPr>
              <a:t>w,h</a:t>
            </a:r>
            <a:r>
              <a:rPr lang="zh-CN" altLang="en-US" sz="4000" dirty="0">
                <a:solidFill>
                  <a:schemeClr val="tx2"/>
                </a:solidFill>
              </a:rPr>
              <a:t>；</a:t>
            </a:r>
            <a:endParaRPr lang="en-US" altLang="zh-CN" sz="4000" dirty="0">
              <a:solidFill>
                <a:schemeClr val="tx2"/>
              </a:solidFill>
            </a:endParaRPr>
          </a:p>
          <a:p>
            <a:r>
              <a:rPr lang="en-US" altLang="zh-CN" sz="4000" dirty="0">
                <a:solidFill>
                  <a:schemeClr val="tx2"/>
                </a:solidFill>
              </a:rPr>
              <a:t>	2.</a:t>
            </a:r>
            <a:r>
              <a:rPr lang="zh-CN" altLang="en-US" sz="4000" dirty="0">
                <a:solidFill>
                  <a:schemeClr val="tx2"/>
                </a:solidFill>
              </a:rPr>
              <a:t>锚点</a:t>
            </a:r>
            <a:r>
              <a:rPr lang="en-US" altLang="zh-CN" sz="4000" dirty="0">
                <a:solidFill>
                  <a:schemeClr val="tx2"/>
                </a:solidFill>
              </a:rPr>
              <a:t>reference box:</a:t>
            </a:r>
            <a:r>
              <a:rPr lang="zh-CN" altLang="en-US" sz="4000" dirty="0">
                <a:solidFill>
                  <a:schemeClr val="tx2"/>
                </a:solidFill>
              </a:rPr>
              <a:t>之前的</a:t>
            </a:r>
            <a:r>
              <a:rPr lang="en-US" altLang="zh-CN" sz="4000" dirty="0">
                <a:solidFill>
                  <a:schemeClr val="tx2"/>
                </a:solidFill>
              </a:rPr>
              <a:t>9</a:t>
            </a:r>
            <a:r>
              <a:rPr lang="zh-CN" altLang="en-US" sz="4000" dirty="0">
                <a:solidFill>
                  <a:schemeClr val="tx2"/>
                </a:solidFill>
              </a:rPr>
              <a:t>个锚点对应</a:t>
            </a:r>
            <a:r>
              <a:rPr lang="en-US" altLang="zh-CN" sz="4000" dirty="0">
                <a:solidFill>
                  <a:schemeClr val="tx2"/>
                </a:solidFill>
              </a:rPr>
              <a:t>9</a:t>
            </a:r>
            <a:r>
              <a:rPr lang="zh-CN" altLang="en-US" sz="4000" dirty="0">
                <a:solidFill>
                  <a:schemeClr val="tx2"/>
                </a:solidFill>
              </a:rPr>
              <a:t>个不同</a:t>
            </a:r>
            <a:r>
              <a:rPr lang="en-US" altLang="zh-CN" sz="4000" dirty="0">
                <a:solidFill>
                  <a:schemeClr val="tx2"/>
                </a:solidFill>
              </a:rPr>
              <a:t>scale</a:t>
            </a:r>
            <a:r>
              <a:rPr lang="zh-CN" altLang="en-US" sz="4000" dirty="0">
                <a:solidFill>
                  <a:schemeClr val="tx2"/>
                </a:solidFill>
              </a:rPr>
              <a:t>和</a:t>
            </a:r>
            <a:r>
              <a:rPr lang="en-US" altLang="zh-CN" sz="4000" dirty="0" err="1">
                <a:solidFill>
                  <a:schemeClr val="tx2"/>
                </a:solidFill>
              </a:rPr>
              <a:t>aspect_ratio</a:t>
            </a:r>
            <a:r>
              <a:rPr lang="zh-CN" altLang="en-US" sz="4000" dirty="0">
                <a:solidFill>
                  <a:schemeClr val="tx2"/>
                </a:solidFill>
              </a:rPr>
              <a:t>的</a:t>
            </a:r>
            <a:r>
              <a:rPr lang="en-US" altLang="zh-CN" sz="4000" dirty="0">
                <a:solidFill>
                  <a:schemeClr val="tx2"/>
                </a:solidFill>
              </a:rPr>
              <a:t>reference boxes</a:t>
            </a:r>
            <a:r>
              <a:rPr lang="zh-CN" altLang="en-US" sz="4000" dirty="0">
                <a:solidFill>
                  <a:schemeClr val="tx2"/>
                </a:solidFill>
              </a:rPr>
              <a:t>，每一个</a:t>
            </a:r>
            <a:r>
              <a:rPr lang="en-US" altLang="zh-CN" sz="4000" dirty="0">
                <a:solidFill>
                  <a:schemeClr val="tx2"/>
                </a:solidFill>
              </a:rPr>
              <a:t>reference boxes</a:t>
            </a:r>
            <a:r>
              <a:rPr lang="zh-CN" altLang="en-US" sz="4000" dirty="0">
                <a:solidFill>
                  <a:schemeClr val="tx2"/>
                </a:solidFill>
              </a:rPr>
              <a:t>都有一个中心点位置坐标</a:t>
            </a:r>
            <a:r>
              <a:rPr lang="en-US" altLang="zh-CN" sz="4000" dirty="0" err="1">
                <a:solidFill>
                  <a:schemeClr val="tx2"/>
                </a:solidFill>
              </a:rPr>
              <a:t>x_a,y_a</a:t>
            </a:r>
            <a:r>
              <a:rPr lang="zh-CN" altLang="en-US" sz="4000" dirty="0">
                <a:solidFill>
                  <a:schemeClr val="tx2"/>
                </a:solidFill>
              </a:rPr>
              <a:t>和宽高</a:t>
            </a:r>
            <a:r>
              <a:rPr lang="en-US" altLang="zh-CN" sz="4000" dirty="0" err="1">
                <a:solidFill>
                  <a:schemeClr val="tx2"/>
                </a:solidFill>
              </a:rPr>
              <a:t>w_a,h_a</a:t>
            </a:r>
            <a:r>
              <a:rPr lang="zh-CN" altLang="en-US" sz="4000" dirty="0">
                <a:solidFill>
                  <a:schemeClr val="tx2"/>
                </a:solidFill>
              </a:rPr>
              <a:t>。</a:t>
            </a:r>
            <a:endParaRPr lang="en-US" altLang="zh-CN" sz="4000" dirty="0">
              <a:solidFill>
                <a:schemeClr val="tx2"/>
              </a:solidFill>
            </a:endParaRPr>
          </a:p>
          <a:p>
            <a:r>
              <a:rPr lang="en-US" altLang="zh-CN" sz="4000" dirty="0">
                <a:solidFill>
                  <a:schemeClr val="tx2"/>
                </a:solidFill>
              </a:rPr>
              <a:t>	3.ground truth:</a:t>
            </a:r>
            <a:r>
              <a:rPr lang="zh-CN" altLang="en-US" sz="4000" dirty="0">
                <a:solidFill>
                  <a:schemeClr val="tx2"/>
                </a:solidFill>
              </a:rPr>
              <a:t>标定的框也对应一个中心点位置坐标</a:t>
            </a:r>
            <a:r>
              <a:rPr lang="en-US" altLang="zh-CN" sz="4000" dirty="0">
                <a:solidFill>
                  <a:schemeClr val="tx2"/>
                </a:solidFill>
              </a:rPr>
              <a:t>x*,y*</a:t>
            </a:r>
            <a:r>
              <a:rPr lang="zh-CN" altLang="en-US" sz="4000" dirty="0">
                <a:solidFill>
                  <a:schemeClr val="tx2"/>
                </a:solidFill>
              </a:rPr>
              <a:t>和宽高</a:t>
            </a:r>
            <a:r>
              <a:rPr lang="en-US" altLang="zh-CN" sz="4000" dirty="0">
                <a:solidFill>
                  <a:schemeClr val="tx2"/>
                </a:solidFill>
              </a:rPr>
              <a:t>w*,h*</a:t>
            </a:r>
            <a:r>
              <a:rPr lang="zh-CN" altLang="en-US" sz="4000" dirty="0">
                <a:solidFill>
                  <a:schemeClr val="tx2"/>
                </a:solidFill>
              </a:rPr>
              <a:t>。</a:t>
            </a:r>
          </a:p>
        </p:txBody>
      </p:sp>
    </p:spTree>
    <p:extLst>
      <p:ext uri="{BB962C8B-B14F-4D97-AF65-F5344CB8AC3E}">
        <p14:creationId xmlns:p14="http://schemas.microsoft.com/office/powerpoint/2010/main" val="218485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26139" y="956606"/>
            <a:ext cx="22735006"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Faster-R-CNN: Towards Real-Time Object Detection with Region Proposal Networks</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598678" y="1662219"/>
            <a:ext cx="5189819" cy="437043"/>
          </a:xfrm>
          <a:prstGeom prst="rect">
            <a:avLst/>
          </a:prstGeom>
          <a:noFill/>
        </p:spPr>
        <p:txBody>
          <a:bodyPr wrap="none" rtlCol="0">
            <a:spAutoFit/>
          </a:bodyPr>
          <a:lstStyle/>
          <a:p>
            <a:pPr algn="ctr">
              <a:lnSpc>
                <a:spcPct val="80000"/>
              </a:lnSpc>
            </a:pPr>
            <a:r>
              <a:rPr lang="en-US" sz="2800" dirty="0">
                <a:latin typeface="Lato Light"/>
                <a:cs typeface="Lato Light"/>
              </a:rPr>
              <a:t>http://arxiv.org/abs/1506.01497</a:t>
            </a:r>
          </a:p>
        </p:txBody>
      </p:sp>
      <p:sp>
        <p:nvSpPr>
          <p:cNvPr id="3" name="文本框 2">
            <a:extLst>
              <a:ext uri="{FF2B5EF4-FFF2-40B4-BE49-F238E27FC236}">
                <a16:creationId xmlns:a16="http://schemas.microsoft.com/office/drawing/2014/main" id="{53954FCF-FBD6-4ADC-82B6-85B29EB10C65}"/>
              </a:ext>
            </a:extLst>
          </p:cNvPr>
          <p:cNvSpPr txBox="1"/>
          <p:nvPr/>
        </p:nvSpPr>
        <p:spPr>
          <a:xfrm>
            <a:off x="1477108" y="2421536"/>
            <a:ext cx="22244538" cy="11049179"/>
          </a:xfrm>
          <a:prstGeom prst="rect">
            <a:avLst/>
          </a:prstGeom>
          <a:noFill/>
        </p:spPr>
        <p:txBody>
          <a:bodyPr wrap="square" rtlCol="0">
            <a:spAutoFit/>
          </a:bodyPr>
          <a:lstStyle/>
          <a:p>
            <a:r>
              <a:rPr lang="en-US" altLang="zh-CN" sz="4000" dirty="0">
                <a:solidFill>
                  <a:schemeClr val="tx2"/>
                </a:solidFill>
              </a:rPr>
              <a:t>RPN</a:t>
            </a:r>
            <a:r>
              <a:rPr lang="zh-CN" altLang="en-US" sz="4000" dirty="0">
                <a:solidFill>
                  <a:schemeClr val="tx2"/>
                </a:solidFill>
              </a:rPr>
              <a:t>训练设置：</a:t>
            </a:r>
            <a:endParaRPr lang="en-US" altLang="zh-CN" sz="4000" dirty="0">
              <a:solidFill>
                <a:schemeClr val="tx2"/>
              </a:solidFill>
            </a:endParaRPr>
          </a:p>
          <a:p>
            <a:r>
              <a:rPr lang="zh-CN" altLang="en-US" sz="4000" dirty="0">
                <a:solidFill>
                  <a:schemeClr val="tx2"/>
                </a:solidFill>
              </a:rPr>
              <a:t>在训练</a:t>
            </a:r>
            <a:r>
              <a:rPr lang="en-US" altLang="zh-CN" sz="4000" dirty="0">
                <a:solidFill>
                  <a:schemeClr val="tx2"/>
                </a:solidFill>
              </a:rPr>
              <a:t>RPN</a:t>
            </a:r>
            <a:r>
              <a:rPr lang="zh-CN" altLang="en-US" sz="4000" dirty="0">
                <a:solidFill>
                  <a:schemeClr val="tx2"/>
                </a:solidFill>
              </a:rPr>
              <a:t>时，一个</a:t>
            </a:r>
            <a:r>
              <a:rPr lang="en-US" altLang="zh-CN" sz="4000" dirty="0">
                <a:solidFill>
                  <a:schemeClr val="tx2"/>
                </a:solidFill>
              </a:rPr>
              <a:t>Mini-batch</a:t>
            </a:r>
            <a:r>
              <a:rPr lang="zh-CN" altLang="en-US" sz="4000" dirty="0">
                <a:solidFill>
                  <a:schemeClr val="tx2"/>
                </a:solidFill>
              </a:rPr>
              <a:t>是由一幅图像中任意选取的</a:t>
            </a:r>
            <a:r>
              <a:rPr lang="en-US" altLang="zh-CN" sz="4000" dirty="0">
                <a:solidFill>
                  <a:schemeClr val="tx2"/>
                </a:solidFill>
              </a:rPr>
              <a:t>256</a:t>
            </a:r>
            <a:r>
              <a:rPr lang="zh-CN" altLang="en-US" sz="4000" dirty="0">
                <a:solidFill>
                  <a:schemeClr val="tx2"/>
                </a:solidFill>
              </a:rPr>
              <a:t>个</a:t>
            </a:r>
            <a:r>
              <a:rPr lang="en-US" altLang="zh-CN" sz="4000" dirty="0">
                <a:solidFill>
                  <a:schemeClr val="tx2"/>
                </a:solidFill>
              </a:rPr>
              <a:t>proposal</a:t>
            </a:r>
            <a:r>
              <a:rPr lang="zh-CN" altLang="en-US" sz="4000" dirty="0">
                <a:solidFill>
                  <a:schemeClr val="tx2"/>
                </a:solidFill>
              </a:rPr>
              <a:t>组成的，其中正负样本的比例为</a:t>
            </a:r>
            <a:r>
              <a:rPr lang="en-US" altLang="zh-CN" sz="4000" dirty="0">
                <a:solidFill>
                  <a:schemeClr val="tx2"/>
                </a:solidFill>
              </a:rPr>
              <a:t>1</a:t>
            </a:r>
            <a:r>
              <a:rPr lang="zh-CN" altLang="en-US" sz="4000" dirty="0">
                <a:solidFill>
                  <a:schemeClr val="tx2"/>
                </a:solidFill>
              </a:rPr>
              <a:t>：</a:t>
            </a:r>
            <a:r>
              <a:rPr lang="en-US" altLang="zh-CN" sz="4000" dirty="0">
                <a:solidFill>
                  <a:schemeClr val="tx2"/>
                </a:solidFill>
              </a:rPr>
              <a:t>1</a:t>
            </a:r>
            <a:r>
              <a:rPr lang="zh-CN" altLang="en-US" sz="4000" dirty="0">
                <a:solidFill>
                  <a:schemeClr val="tx2"/>
                </a:solidFill>
              </a:rPr>
              <a:t>。如果正样本不足</a:t>
            </a:r>
            <a:r>
              <a:rPr lang="en-US" altLang="zh-CN" sz="4000" dirty="0">
                <a:solidFill>
                  <a:schemeClr val="tx2"/>
                </a:solidFill>
              </a:rPr>
              <a:t>128</a:t>
            </a:r>
            <a:r>
              <a:rPr lang="zh-CN" altLang="en-US" sz="4000" dirty="0">
                <a:solidFill>
                  <a:schemeClr val="tx2"/>
                </a:solidFill>
              </a:rPr>
              <a:t>，则多用一些负样本以满足有</a:t>
            </a:r>
            <a:r>
              <a:rPr lang="en-US" altLang="zh-CN" sz="4000" dirty="0">
                <a:solidFill>
                  <a:schemeClr val="tx2"/>
                </a:solidFill>
              </a:rPr>
              <a:t>256</a:t>
            </a:r>
            <a:r>
              <a:rPr lang="zh-CN" altLang="en-US" sz="4000" dirty="0">
                <a:solidFill>
                  <a:schemeClr val="tx2"/>
                </a:solidFill>
              </a:rPr>
              <a:t>个</a:t>
            </a:r>
            <a:r>
              <a:rPr lang="en-US" altLang="zh-CN" sz="4000" dirty="0">
                <a:solidFill>
                  <a:schemeClr val="tx2"/>
                </a:solidFill>
              </a:rPr>
              <a:t>Proposal</a:t>
            </a:r>
            <a:r>
              <a:rPr lang="zh-CN" altLang="en-US" sz="4000" dirty="0">
                <a:solidFill>
                  <a:schemeClr val="tx2"/>
                </a:solidFill>
              </a:rPr>
              <a:t>可以用于训练，反之亦然。训练</a:t>
            </a:r>
            <a:r>
              <a:rPr lang="en-US" altLang="zh-CN" sz="4000" dirty="0">
                <a:solidFill>
                  <a:schemeClr val="tx2"/>
                </a:solidFill>
              </a:rPr>
              <a:t>RPN</a:t>
            </a:r>
            <a:r>
              <a:rPr lang="zh-CN" altLang="en-US" sz="4000" dirty="0">
                <a:solidFill>
                  <a:schemeClr val="tx2"/>
                </a:solidFill>
              </a:rPr>
              <a:t>时，与</a:t>
            </a:r>
            <a:r>
              <a:rPr lang="en-US" altLang="zh-CN" sz="4000" dirty="0">
                <a:solidFill>
                  <a:schemeClr val="tx2"/>
                </a:solidFill>
              </a:rPr>
              <a:t>VGG</a:t>
            </a:r>
            <a:r>
              <a:rPr lang="zh-CN" altLang="en-US" sz="4000" dirty="0">
                <a:solidFill>
                  <a:schemeClr val="tx2"/>
                </a:solidFill>
              </a:rPr>
              <a:t>共有的层参数可以直接拷贝经</a:t>
            </a:r>
            <a:r>
              <a:rPr lang="en-US" altLang="zh-CN" sz="4000" dirty="0">
                <a:solidFill>
                  <a:schemeClr val="tx2"/>
                </a:solidFill>
              </a:rPr>
              <a:t>ImageNet</a:t>
            </a:r>
            <a:r>
              <a:rPr lang="zh-CN" altLang="en-US" sz="4000" dirty="0">
                <a:solidFill>
                  <a:schemeClr val="tx2"/>
                </a:solidFill>
              </a:rPr>
              <a:t>训练得到的模型中的参数；剩下没有的层参数用标准差</a:t>
            </a:r>
            <a:r>
              <a:rPr lang="en-US" altLang="zh-CN" sz="4000" dirty="0">
                <a:solidFill>
                  <a:schemeClr val="tx2"/>
                </a:solidFill>
              </a:rPr>
              <a:t>=0.01</a:t>
            </a:r>
            <a:r>
              <a:rPr lang="zh-CN" altLang="en-US" sz="4000" dirty="0">
                <a:solidFill>
                  <a:schemeClr val="tx2"/>
                </a:solidFill>
              </a:rPr>
              <a:t>的高斯分布初始化。</a:t>
            </a:r>
          </a:p>
          <a:p>
            <a:endParaRPr lang="zh-CN" altLang="en-US" sz="4000" dirty="0">
              <a:solidFill>
                <a:schemeClr val="tx2"/>
              </a:solidFill>
            </a:endParaRPr>
          </a:p>
          <a:p>
            <a:r>
              <a:rPr lang="en-US" altLang="zh-CN" sz="4000" dirty="0">
                <a:solidFill>
                  <a:schemeClr val="tx2"/>
                </a:solidFill>
              </a:rPr>
              <a:t>RPN</a:t>
            </a:r>
            <a:r>
              <a:rPr lang="zh-CN" altLang="en-US" sz="4000" dirty="0">
                <a:solidFill>
                  <a:schemeClr val="tx2"/>
                </a:solidFill>
              </a:rPr>
              <a:t>与</a:t>
            </a:r>
            <a:r>
              <a:rPr lang="en-US" altLang="zh-CN" sz="4000" dirty="0">
                <a:solidFill>
                  <a:schemeClr val="tx2"/>
                </a:solidFill>
              </a:rPr>
              <a:t>Faster-R-CNN</a:t>
            </a:r>
            <a:r>
              <a:rPr lang="zh-CN" altLang="en-US" sz="4000" dirty="0">
                <a:solidFill>
                  <a:schemeClr val="tx2"/>
                </a:solidFill>
              </a:rPr>
              <a:t>特征共享</a:t>
            </a:r>
            <a:r>
              <a:rPr lang="en-US" altLang="zh-CN" sz="4000" dirty="0">
                <a:solidFill>
                  <a:schemeClr val="tx2"/>
                </a:solidFill>
              </a:rPr>
              <a:t>:</a:t>
            </a:r>
            <a:endParaRPr lang="zh-CN" altLang="en-US" sz="4000" dirty="0">
              <a:solidFill>
                <a:schemeClr val="tx2"/>
              </a:solidFill>
            </a:endParaRPr>
          </a:p>
          <a:p>
            <a:endParaRPr lang="zh-CN" altLang="en-US" sz="4000" dirty="0">
              <a:solidFill>
                <a:schemeClr val="tx2"/>
              </a:solidFill>
            </a:endParaRPr>
          </a:p>
          <a:p>
            <a:r>
              <a:rPr lang="en-US" altLang="zh-CN" sz="4000" dirty="0">
                <a:solidFill>
                  <a:schemeClr val="tx2"/>
                </a:solidFill>
              </a:rPr>
              <a:t>RPN</a:t>
            </a:r>
            <a:r>
              <a:rPr lang="zh-CN" altLang="en-US" sz="4000" dirty="0">
                <a:solidFill>
                  <a:schemeClr val="tx2"/>
                </a:solidFill>
              </a:rPr>
              <a:t>在提取得到</a:t>
            </a:r>
            <a:r>
              <a:rPr lang="en-US" altLang="zh-CN" sz="4000" dirty="0">
                <a:solidFill>
                  <a:schemeClr val="tx2"/>
                </a:solidFill>
              </a:rPr>
              <a:t>proposals</a:t>
            </a:r>
            <a:r>
              <a:rPr lang="zh-CN" altLang="en-US" sz="4000" dirty="0">
                <a:solidFill>
                  <a:schemeClr val="tx2"/>
                </a:solidFill>
              </a:rPr>
              <a:t>后，作者选择使用</a:t>
            </a:r>
            <a:r>
              <a:rPr lang="en-US" altLang="zh-CN" sz="4000" dirty="0">
                <a:solidFill>
                  <a:schemeClr val="tx2"/>
                </a:solidFill>
              </a:rPr>
              <a:t>Fast-R-CNN</a:t>
            </a:r>
            <a:r>
              <a:rPr lang="zh-CN" altLang="en-US" sz="4000" dirty="0">
                <a:solidFill>
                  <a:schemeClr val="tx2"/>
                </a:solidFill>
              </a:rPr>
              <a:t>实现最终目标的检测和识别。</a:t>
            </a:r>
            <a:r>
              <a:rPr lang="en-US" altLang="zh-CN" sz="4000" dirty="0">
                <a:solidFill>
                  <a:schemeClr val="tx2"/>
                </a:solidFill>
              </a:rPr>
              <a:t>RPN</a:t>
            </a:r>
            <a:r>
              <a:rPr lang="zh-CN" altLang="en-US" sz="4000" dirty="0">
                <a:solidFill>
                  <a:schemeClr val="tx2"/>
                </a:solidFill>
              </a:rPr>
              <a:t>和</a:t>
            </a:r>
            <a:r>
              <a:rPr lang="en-US" altLang="zh-CN" sz="4000" dirty="0">
                <a:solidFill>
                  <a:schemeClr val="tx2"/>
                </a:solidFill>
              </a:rPr>
              <a:t>Fast-R-CNN</a:t>
            </a:r>
            <a:r>
              <a:rPr lang="zh-CN" altLang="en-US" sz="4000" dirty="0">
                <a:solidFill>
                  <a:schemeClr val="tx2"/>
                </a:solidFill>
              </a:rPr>
              <a:t>共用了</a:t>
            </a:r>
            <a:r>
              <a:rPr lang="en-US" altLang="zh-CN" sz="4000" dirty="0">
                <a:solidFill>
                  <a:schemeClr val="tx2"/>
                </a:solidFill>
              </a:rPr>
              <a:t>13</a:t>
            </a:r>
            <a:r>
              <a:rPr lang="zh-CN" altLang="en-US" sz="4000" dirty="0">
                <a:solidFill>
                  <a:schemeClr val="tx2"/>
                </a:solidFill>
              </a:rPr>
              <a:t>个</a:t>
            </a:r>
            <a:r>
              <a:rPr lang="en-US" altLang="zh-CN" sz="4000" dirty="0">
                <a:solidFill>
                  <a:schemeClr val="tx2"/>
                </a:solidFill>
              </a:rPr>
              <a:t>VGG</a:t>
            </a:r>
            <a:r>
              <a:rPr lang="zh-CN" altLang="en-US" sz="4000" dirty="0">
                <a:solidFill>
                  <a:schemeClr val="tx2"/>
                </a:solidFill>
              </a:rPr>
              <a:t>的卷积层，显然将这两个网络完全孤立训练不是明智的选择，作者采用交替训练阶段卷积层特征共享：</a:t>
            </a:r>
          </a:p>
          <a:p>
            <a:endParaRPr lang="zh-CN" altLang="en-US" sz="4000" dirty="0">
              <a:solidFill>
                <a:schemeClr val="tx2"/>
              </a:solidFill>
            </a:endParaRPr>
          </a:p>
          <a:p>
            <a:r>
              <a:rPr lang="zh-CN" altLang="en-US" sz="4000" dirty="0">
                <a:solidFill>
                  <a:schemeClr val="tx2"/>
                </a:solidFill>
              </a:rPr>
              <a:t>交替训练（</a:t>
            </a:r>
            <a:r>
              <a:rPr lang="en-US" altLang="zh-CN" sz="4000" dirty="0">
                <a:solidFill>
                  <a:schemeClr val="tx2"/>
                </a:solidFill>
              </a:rPr>
              <a:t>Alternating training</a:t>
            </a:r>
            <a:r>
              <a:rPr lang="zh-CN" altLang="en-US" sz="4000" dirty="0">
                <a:solidFill>
                  <a:schemeClr val="tx2"/>
                </a:solidFill>
              </a:rPr>
              <a:t>）</a:t>
            </a:r>
            <a:r>
              <a:rPr lang="en-US" altLang="zh-CN" sz="4000" dirty="0">
                <a:solidFill>
                  <a:schemeClr val="tx2"/>
                </a:solidFill>
              </a:rPr>
              <a:t>: </a:t>
            </a:r>
          </a:p>
          <a:p>
            <a:r>
              <a:rPr lang="en-US" altLang="zh-CN" sz="4000" dirty="0">
                <a:solidFill>
                  <a:schemeClr val="tx2"/>
                </a:solidFill>
              </a:rPr>
              <a:t>Step1:</a:t>
            </a:r>
            <a:r>
              <a:rPr lang="zh-CN" altLang="en-US" sz="4000" dirty="0">
                <a:solidFill>
                  <a:schemeClr val="tx2"/>
                </a:solidFill>
              </a:rPr>
              <a:t>训练</a:t>
            </a:r>
            <a:r>
              <a:rPr lang="en-US" altLang="zh-CN" sz="4000" dirty="0">
                <a:solidFill>
                  <a:schemeClr val="tx2"/>
                </a:solidFill>
              </a:rPr>
              <a:t>RPN;</a:t>
            </a:r>
          </a:p>
          <a:p>
            <a:r>
              <a:rPr lang="en-US" altLang="zh-CN" sz="4000" dirty="0">
                <a:solidFill>
                  <a:schemeClr val="tx2"/>
                </a:solidFill>
              </a:rPr>
              <a:t>Step2:</a:t>
            </a:r>
            <a:r>
              <a:rPr lang="zh-CN" altLang="en-US" sz="4000" dirty="0">
                <a:solidFill>
                  <a:schemeClr val="tx2"/>
                </a:solidFill>
              </a:rPr>
              <a:t>用</a:t>
            </a:r>
            <a:r>
              <a:rPr lang="en-US" altLang="zh-CN" sz="4000" dirty="0">
                <a:solidFill>
                  <a:schemeClr val="tx2"/>
                </a:solidFill>
              </a:rPr>
              <a:t>RPN</a:t>
            </a:r>
            <a:r>
              <a:rPr lang="zh-CN" altLang="en-US" sz="4000" dirty="0">
                <a:solidFill>
                  <a:schemeClr val="tx2"/>
                </a:solidFill>
              </a:rPr>
              <a:t>提取得到的</a:t>
            </a:r>
            <a:r>
              <a:rPr lang="en-US" altLang="zh-CN" sz="4000" dirty="0">
                <a:solidFill>
                  <a:schemeClr val="tx2"/>
                </a:solidFill>
              </a:rPr>
              <a:t>proposal</a:t>
            </a:r>
            <a:r>
              <a:rPr lang="zh-CN" altLang="en-US" sz="4000" dirty="0">
                <a:solidFill>
                  <a:schemeClr val="tx2"/>
                </a:solidFill>
              </a:rPr>
              <a:t>训练</a:t>
            </a:r>
            <a:r>
              <a:rPr lang="en-US" altLang="zh-CN" sz="4000" dirty="0">
                <a:solidFill>
                  <a:schemeClr val="tx2"/>
                </a:solidFill>
              </a:rPr>
              <a:t>Fast R-CNN;</a:t>
            </a:r>
          </a:p>
          <a:p>
            <a:r>
              <a:rPr lang="en-US" altLang="zh-CN" sz="4000" dirty="0">
                <a:solidFill>
                  <a:schemeClr val="tx2"/>
                </a:solidFill>
              </a:rPr>
              <a:t>Step3:</a:t>
            </a:r>
            <a:r>
              <a:rPr lang="zh-CN" altLang="en-US" sz="4000" dirty="0">
                <a:solidFill>
                  <a:schemeClr val="tx2"/>
                </a:solidFill>
              </a:rPr>
              <a:t>用</a:t>
            </a:r>
            <a:r>
              <a:rPr lang="en-US" altLang="zh-CN" sz="4000" dirty="0">
                <a:solidFill>
                  <a:schemeClr val="tx2"/>
                </a:solidFill>
              </a:rPr>
              <a:t>Faster R-CNN</a:t>
            </a:r>
            <a:r>
              <a:rPr lang="zh-CN" altLang="en-US" sz="4000" dirty="0">
                <a:solidFill>
                  <a:schemeClr val="tx2"/>
                </a:solidFill>
              </a:rPr>
              <a:t>初始化</a:t>
            </a:r>
            <a:r>
              <a:rPr lang="en-US" altLang="zh-CN" sz="4000" dirty="0">
                <a:solidFill>
                  <a:schemeClr val="tx2"/>
                </a:solidFill>
              </a:rPr>
              <a:t>RPN</a:t>
            </a:r>
            <a:r>
              <a:rPr lang="zh-CN" altLang="en-US" sz="4000" dirty="0">
                <a:solidFill>
                  <a:schemeClr val="tx2"/>
                </a:solidFill>
              </a:rPr>
              <a:t>网络中共用的卷积层。</a:t>
            </a:r>
            <a:endParaRPr lang="en-US" altLang="zh-CN" sz="4000" dirty="0">
              <a:solidFill>
                <a:schemeClr val="tx2"/>
              </a:solidFill>
            </a:endParaRPr>
          </a:p>
          <a:p>
            <a:r>
              <a:rPr lang="zh-CN" altLang="en-US" sz="4000" dirty="0">
                <a:solidFill>
                  <a:schemeClr val="tx2"/>
                </a:solidFill>
              </a:rPr>
              <a:t>迭代执行</a:t>
            </a:r>
            <a:r>
              <a:rPr lang="en-US" altLang="zh-CN" sz="4000" dirty="0">
                <a:solidFill>
                  <a:schemeClr val="tx2"/>
                </a:solidFill>
              </a:rPr>
              <a:t>Step1,2,3</a:t>
            </a:r>
            <a:r>
              <a:rPr lang="zh-CN" altLang="en-US" sz="4000" dirty="0">
                <a:solidFill>
                  <a:schemeClr val="tx2"/>
                </a:solidFill>
              </a:rPr>
              <a:t>，直到训练结束为止。</a:t>
            </a:r>
            <a:endParaRPr lang="en-US" altLang="zh-CN" sz="4000" dirty="0">
              <a:solidFill>
                <a:schemeClr val="tx2"/>
              </a:solidFill>
            </a:endParaRPr>
          </a:p>
          <a:p>
            <a:r>
              <a:rPr lang="en-US" altLang="zh-CN" sz="2800" dirty="0">
                <a:solidFill>
                  <a:schemeClr val="accent3"/>
                </a:solidFill>
              </a:rPr>
              <a:t>Codes:</a:t>
            </a:r>
            <a:r>
              <a:rPr lang="zh-CN" altLang="en-US" sz="2800" dirty="0">
                <a:solidFill>
                  <a:schemeClr val="accent3"/>
                </a:solidFill>
              </a:rPr>
              <a:t> </a:t>
            </a:r>
            <a:r>
              <a:rPr lang="en-US" altLang="zh-CN" sz="2800" dirty="0">
                <a:solidFill>
                  <a:schemeClr val="accent3"/>
                </a:solidFill>
              </a:rPr>
              <a:t>https://github.com/</a:t>
            </a:r>
            <a:r>
              <a:rPr lang="en-US" altLang="zh-CN" sz="2800" dirty="0" err="1">
                <a:solidFill>
                  <a:schemeClr val="accent3"/>
                </a:solidFill>
              </a:rPr>
              <a:t>ShaoqingRen</a:t>
            </a:r>
            <a:r>
              <a:rPr lang="en-US" altLang="zh-CN" sz="2800" dirty="0">
                <a:solidFill>
                  <a:schemeClr val="accent3"/>
                </a:solidFill>
              </a:rPr>
              <a:t>/</a:t>
            </a:r>
            <a:r>
              <a:rPr lang="en-US" altLang="zh-CN" sz="2800" dirty="0" err="1">
                <a:solidFill>
                  <a:schemeClr val="accent3"/>
                </a:solidFill>
              </a:rPr>
              <a:t>faster_rcnn【matlab</a:t>
            </a:r>
            <a:r>
              <a:rPr lang="en-US" altLang="zh-CN" sz="2800" dirty="0">
                <a:solidFill>
                  <a:schemeClr val="accent3"/>
                </a:solidFill>
              </a:rPr>
              <a:t>】|https://github.com/</a:t>
            </a:r>
            <a:r>
              <a:rPr lang="en-US" altLang="zh-CN" sz="2800" dirty="0" err="1">
                <a:solidFill>
                  <a:schemeClr val="accent3"/>
                </a:solidFill>
              </a:rPr>
              <a:t>rbgirshick</a:t>
            </a:r>
            <a:r>
              <a:rPr lang="en-US" altLang="zh-CN" sz="2800" dirty="0">
                <a:solidFill>
                  <a:schemeClr val="accent3"/>
                </a:solidFill>
              </a:rPr>
              <a:t>/</a:t>
            </a:r>
            <a:r>
              <a:rPr lang="en-US" altLang="zh-CN" sz="2800" dirty="0" err="1">
                <a:solidFill>
                  <a:schemeClr val="accent3"/>
                </a:solidFill>
              </a:rPr>
              <a:t>py-faster-rcnn【python</a:t>
            </a:r>
            <a:r>
              <a:rPr lang="en-US" altLang="zh-CN" sz="2800" dirty="0">
                <a:solidFill>
                  <a:schemeClr val="accent3"/>
                </a:solidFill>
              </a:rPr>
              <a:t>】</a:t>
            </a:r>
          </a:p>
        </p:txBody>
      </p:sp>
    </p:spTree>
    <p:extLst>
      <p:ext uri="{BB962C8B-B14F-4D97-AF65-F5344CB8AC3E}">
        <p14:creationId xmlns:p14="http://schemas.microsoft.com/office/powerpoint/2010/main" val="745950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sp>
        <p:nvSpPr>
          <p:cNvPr id="2" name="文本框 1">
            <a:extLst>
              <a:ext uri="{FF2B5EF4-FFF2-40B4-BE49-F238E27FC236}">
                <a16:creationId xmlns:a16="http://schemas.microsoft.com/office/drawing/2014/main" id="{27641127-3EB6-4ADA-8DFE-F2211473831E}"/>
              </a:ext>
            </a:extLst>
          </p:cNvPr>
          <p:cNvSpPr txBox="1"/>
          <p:nvPr/>
        </p:nvSpPr>
        <p:spPr>
          <a:xfrm>
            <a:off x="1565031" y="3190511"/>
            <a:ext cx="21664246" cy="2739211"/>
          </a:xfrm>
          <a:prstGeom prst="rect">
            <a:avLst/>
          </a:prstGeom>
          <a:noFill/>
        </p:spPr>
        <p:txBody>
          <a:bodyPr wrap="square" rtlCol="0">
            <a:spAutoFit/>
          </a:bodyPr>
          <a:lstStyle/>
          <a:p>
            <a:r>
              <a:rPr lang="zh-CN" altLang="en-US" dirty="0">
                <a:solidFill>
                  <a:srgbClr val="1A1A1A"/>
                </a:solidFill>
                <a:latin typeface="-apple-system"/>
              </a:rPr>
              <a:t>本文主要研究从目标检测的 </a:t>
            </a:r>
            <a:r>
              <a:rPr lang="en-US" altLang="zh-CN" dirty="0">
                <a:solidFill>
                  <a:srgbClr val="1A1A1A"/>
                </a:solidFill>
                <a:latin typeface="-apple-system"/>
              </a:rPr>
              <a:t>CNN </a:t>
            </a:r>
            <a:r>
              <a:rPr lang="zh-CN" altLang="en-US" dirty="0">
                <a:solidFill>
                  <a:srgbClr val="1A1A1A"/>
                </a:solidFill>
                <a:latin typeface="-apple-system"/>
              </a:rPr>
              <a:t>中获取的特征是否可以用在实例搜索中。</a:t>
            </a:r>
            <a:endParaRPr lang="en-US" altLang="zh-CN" dirty="0">
              <a:solidFill>
                <a:srgbClr val="1A1A1A"/>
              </a:solidFill>
              <a:latin typeface="-apple-system"/>
            </a:endParaRPr>
          </a:p>
          <a:p>
            <a:endParaRPr lang="en-US" altLang="zh-CN" dirty="0">
              <a:solidFill>
                <a:srgbClr val="1A1A1A"/>
              </a:solidFill>
              <a:latin typeface="-apple-system"/>
            </a:endParaRPr>
          </a:p>
          <a:p>
            <a:r>
              <a:rPr lang="en-US" altLang="zh-CN" dirty="0">
                <a:solidFill>
                  <a:srgbClr val="1A1A1A"/>
                </a:solidFill>
                <a:latin typeface="-apple-system"/>
              </a:rPr>
              <a:t>Paper</a:t>
            </a:r>
            <a:r>
              <a:rPr lang="zh-CN" altLang="en-US" dirty="0">
                <a:solidFill>
                  <a:srgbClr val="1A1A1A"/>
                </a:solidFill>
                <a:latin typeface="-apple-system"/>
              </a:rPr>
              <a:t>利用从区域建议网络（</a:t>
            </a:r>
            <a:r>
              <a:rPr lang="en-US" altLang="zh-CN" dirty="0">
                <a:solidFill>
                  <a:srgbClr val="1A1A1A"/>
                </a:solidFill>
                <a:latin typeface="-apple-system"/>
              </a:rPr>
              <a:t>RPN</a:t>
            </a:r>
            <a:r>
              <a:rPr lang="zh-CN" altLang="en-US" dirty="0">
                <a:solidFill>
                  <a:srgbClr val="1A1A1A"/>
                </a:solidFill>
                <a:latin typeface="-apple-system"/>
              </a:rPr>
              <a:t>）中获得的目标建议，以及共享的</a:t>
            </a:r>
            <a:r>
              <a:rPr lang="en-US" altLang="zh-CN" dirty="0">
                <a:solidFill>
                  <a:srgbClr val="1A1A1A"/>
                </a:solidFill>
                <a:latin typeface="-apple-system"/>
              </a:rPr>
              <a:t>CNN</a:t>
            </a:r>
            <a:r>
              <a:rPr lang="zh-CN" altLang="en-US" dirty="0">
                <a:solidFill>
                  <a:srgbClr val="1A1A1A"/>
                </a:solidFill>
                <a:latin typeface="-apple-system"/>
              </a:rPr>
              <a:t>特征，来完成实例检索系统设计，该系统主要有第一次筛选和空间重排两部分组成。</a:t>
            </a:r>
            <a:endParaRPr lang="zh-CN" altLang="en-US" dirty="0"/>
          </a:p>
        </p:txBody>
      </p:sp>
      <p:sp>
        <p:nvSpPr>
          <p:cNvPr id="4" name="文本框 3">
            <a:extLst>
              <a:ext uri="{FF2B5EF4-FFF2-40B4-BE49-F238E27FC236}">
                <a16:creationId xmlns:a16="http://schemas.microsoft.com/office/drawing/2014/main" id="{64A3D638-1EF5-4EF7-B289-F631238944EB}"/>
              </a:ext>
            </a:extLst>
          </p:cNvPr>
          <p:cNvSpPr txBox="1"/>
          <p:nvPr/>
        </p:nvSpPr>
        <p:spPr>
          <a:xfrm>
            <a:off x="2004646" y="6545978"/>
            <a:ext cx="21224631" cy="2739211"/>
          </a:xfrm>
          <a:prstGeom prst="rect">
            <a:avLst/>
          </a:prstGeom>
          <a:noFill/>
        </p:spPr>
        <p:txBody>
          <a:bodyPr wrap="square" rtlCol="0">
            <a:spAutoFit/>
          </a:bodyPr>
          <a:lstStyle/>
          <a:p>
            <a:r>
              <a:rPr lang="zh-CN" altLang="en-US" dirty="0">
                <a:solidFill>
                  <a:schemeClr val="accent4"/>
                </a:solidFill>
                <a:latin typeface="-apple-system"/>
              </a:rPr>
              <a:t>第一次筛选</a:t>
            </a:r>
            <a:r>
              <a:rPr lang="en-US" altLang="zh-CN" dirty="0">
                <a:solidFill>
                  <a:schemeClr val="accent3"/>
                </a:solidFill>
              </a:rPr>
              <a:t>:  </a:t>
            </a:r>
            <a:r>
              <a:rPr lang="zh-CN" altLang="en-US" dirty="0">
                <a:solidFill>
                  <a:schemeClr val="tx2">
                    <a:lumMod val="50000"/>
                  </a:schemeClr>
                </a:solidFill>
                <a:latin typeface="-apple-system"/>
              </a:rPr>
              <a:t>根据与查询图像的相似性，对数据库中所有图像进行排序。</a:t>
            </a:r>
            <a:endParaRPr lang="en-US" altLang="zh-CN" dirty="0">
              <a:solidFill>
                <a:schemeClr val="tx2">
                  <a:lumMod val="50000"/>
                </a:schemeClr>
              </a:solidFill>
            </a:endParaRPr>
          </a:p>
          <a:p>
            <a:endParaRPr lang="en-US" altLang="zh-CN" dirty="0">
              <a:solidFill>
                <a:schemeClr val="accent3"/>
              </a:solidFill>
            </a:endParaRPr>
          </a:p>
          <a:p>
            <a:r>
              <a:rPr lang="zh-CN" altLang="en-US" dirty="0">
                <a:solidFill>
                  <a:schemeClr val="accent4"/>
                </a:solidFill>
                <a:latin typeface="-apple-system"/>
              </a:rPr>
              <a:t>空间重排</a:t>
            </a:r>
            <a:r>
              <a:rPr lang="en-US" altLang="zh-CN" dirty="0">
                <a:solidFill>
                  <a:schemeClr val="accent3"/>
                </a:solidFill>
              </a:rPr>
              <a:t>:  </a:t>
            </a:r>
            <a:r>
              <a:rPr lang="zh-CN" altLang="en-US" dirty="0">
                <a:solidFill>
                  <a:schemeClr val="tx2">
                    <a:lumMod val="50000"/>
                  </a:schemeClr>
                </a:solidFill>
              </a:rPr>
              <a:t>使用不同尺寸和不同长宽比的滑动窗滑过图像。为了可以找到包含查询目标的合适位置，每个滑动窗都和查询实例进行比较。</a:t>
            </a:r>
          </a:p>
        </p:txBody>
      </p:sp>
    </p:spTree>
    <p:extLst>
      <p:ext uri="{BB962C8B-B14F-4D97-AF65-F5344CB8AC3E}">
        <p14:creationId xmlns:p14="http://schemas.microsoft.com/office/powerpoint/2010/main" val="280954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pic>
        <p:nvPicPr>
          <p:cNvPr id="2" name="图片 1">
            <a:extLst>
              <a:ext uri="{FF2B5EF4-FFF2-40B4-BE49-F238E27FC236}">
                <a16:creationId xmlns:a16="http://schemas.microsoft.com/office/drawing/2014/main" id="{F6877A06-CD6E-4093-A6DB-98C79A35B9A8}"/>
              </a:ext>
            </a:extLst>
          </p:cNvPr>
          <p:cNvPicPr>
            <a:picLocks noChangeAspect="1"/>
          </p:cNvPicPr>
          <p:nvPr/>
        </p:nvPicPr>
        <p:blipFill>
          <a:blip r:embed="rId2"/>
          <a:stretch>
            <a:fillRect/>
          </a:stretch>
        </p:blipFill>
        <p:spPr>
          <a:xfrm>
            <a:off x="3321410" y="2653062"/>
            <a:ext cx="17744353" cy="5084169"/>
          </a:xfrm>
          <a:prstGeom prst="rect">
            <a:avLst/>
          </a:prstGeom>
        </p:spPr>
      </p:pic>
      <p:sp>
        <p:nvSpPr>
          <p:cNvPr id="3" name="文本框 2">
            <a:extLst>
              <a:ext uri="{FF2B5EF4-FFF2-40B4-BE49-F238E27FC236}">
                <a16:creationId xmlns:a16="http://schemas.microsoft.com/office/drawing/2014/main" id="{4D89389C-E9D3-434F-8CDF-F3BB7F501408}"/>
              </a:ext>
            </a:extLst>
          </p:cNvPr>
          <p:cNvSpPr txBox="1"/>
          <p:nvPr/>
        </p:nvSpPr>
        <p:spPr>
          <a:xfrm>
            <a:off x="1002323" y="8088923"/>
            <a:ext cx="21576323" cy="4724370"/>
          </a:xfrm>
          <a:prstGeom prst="rect">
            <a:avLst/>
          </a:prstGeom>
          <a:noFill/>
        </p:spPr>
        <p:txBody>
          <a:bodyPr wrap="square" rtlCol="0">
            <a:spAutoFit/>
          </a:bodyPr>
          <a:lstStyle/>
          <a:p>
            <a:r>
              <a:rPr lang="en-US" altLang="zh-CN" dirty="0">
                <a:solidFill>
                  <a:schemeClr val="tx2">
                    <a:lumMod val="50000"/>
                  </a:schemeClr>
                </a:solidFill>
              </a:rPr>
              <a:t>query instances are deﬁned by a bounding box over the query images.</a:t>
            </a:r>
          </a:p>
          <a:p>
            <a:r>
              <a:rPr lang="zh-CN" altLang="en-US" dirty="0">
                <a:solidFill>
                  <a:schemeClr val="tx2">
                    <a:lumMod val="50000"/>
                  </a:schemeClr>
                </a:solidFill>
              </a:rPr>
              <a:t>查询实例定义为找到包含查询目标的边界框。</a:t>
            </a:r>
            <a:endParaRPr lang="en-US" altLang="zh-CN" dirty="0">
              <a:solidFill>
                <a:schemeClr val="tx2">
                  <a:lumMod val="50000"/>
                </a:schemeClr>
              </a:solidFill>
            </a:endParaRPr>
          </a:p>
          <a:p>
            <a:endParaRPr lang="en-US" altLang="zh-CN" dirty="0">
              <a:solidFill>
                <a:schemeClr val="tx2">
                  <a:lumMod val="50000"/>
                </a:schemeClr>
              </a:solidFill>
            </a:endParaRPr>
          </a:p>
          <a:p>
            <a:r>
              <a:rPr lang="zh-CN" altLang="en-US" dirty="0">
                <a:solidFill>
                  <a:srgbClr val="1A1A1A"/>
                </a:solidFill>
                <a:latin typeface="-apple-system"/>
              </a:rPr>
              <a:t>因为 </a:t>
            </a:r>
            <a:r>
              <a:rPr lang="en-US" altLang="zh-CN" dirty="0">
                <a:solidFill>
                  <a:srgbClr val="1A1A1A"/>
                </a:solidFill>
                <a:latin typeface="-apple-system"/>
              </a:rPr>
              <a:t>Faster R-CNN </a:t>
            </a:r>
            <a:r>
              <a:rPr lang="zh-CN" altLang="en-US" dirty="0">
                <a:solidFill>
                  <a:srgbClr val="1A1A1A"/>
                </a:solidFill>
                <a:latin typeface="-apple-system"/>
              </a:rPr>
              <a:t>是在全局区域和局部区域上进行操作的，提出以下两种特征池化方案：</a:t>
            </a:r>
            <a:endParaRPr lang="en-US" altLang="zh-CN" dirty="0">
              <a:solidFill>
                <a:srgbClr val="1A1A1A"/>
              </a:solidFill>
              <a:latin typeface="-apple-system"/>
            </a:endParaRPr>
          </a:p>
          <a:p>
            <a:endParaRPr lang="en-US" altLang="zh-CN" dirty="0">
              <a:solidFill>
                <a:srgbClr val="1A1A1A"/>
              </a:solidFill>
              <a:latin typeface="-apple-system"/>
            </a:endParaRPr>
          </a:p>
          <a:p>
            <a:r>
              <a:rPr lang="en-US" altLang="zh-CN" dirty="0">
                <a:solidFill>
                  <a:srgbClr val="1A1A1A"/>
                </a:solidFill>
                <a:latin typeface="-apple-system"/>
              </a:rPr>
              <a:t>+ 	IPA</a:t>
            </a:r>
          </a:p>
          <a:p>
            <a:r>
              <a:rPr lang="en-US" altLang="zh-CN" dirty="0">
                <a:solidFill>
                  <a:schemeClr val="tx2">
                    <a:lumMod val="50000"/>
                  </a:schemeClr>
                </a:solidFill>
                <a:latin typeface="-apple-system"/>
              </a:rPr>
              <a:t>+</a:t>
            </a:r>
            <a:r>
              <a:rPr lang="zh-CN" altLang="en-US" dirty="0">
                <a:solidFill>
                  <a:schemeClr val="tx2">
                    <a:lumMod val="50000"/>
                  </a:schemeClr>
                </a:solidFill>
                <a:latin typeface="-apple-system"/>
              </a:rPr>
              <a:t> </a:t>
            </a:r>
            <a:r>
              <a:rPr lang="en-US" altLang="zh-CN" dirty="0">
                <a:solidFill>
                  <a:schemeClr val="tx2">
                    <a:lumMod val="50000"/>
                  </a:schemeClr>
                </a:solidFill>
                <a:latin typeface="-apple-system"/>
              </a:rPr>
              <a:t>	RPA</a:t>
            </a:r>
            <a:r>
              <a:rPr lang="zh-CN" altLang="en-US" dirty="0">
                <a:solidFill>
                  <a:schemeClr val="tx2">
                    <a:lumMod val="50000"/>
                  </a:schemeClr>
                </a:solidFill>
                <a:latin typeface="-apple-system"/>
              </a:rPr>
              <a:t> </a:t>
            </a:r>
            <a:r>
              <a:rPr lang="en-US" altLang="zh-CN" dirty="0">
                <a:solidFill>
                  <a:schemeClr val="tx2">
                    <a:lumMod val="50000"/>
                  </a:schemeClr>
                </a:solidFill>
                <a:latin typeface="-apple-system"/>
              </a:rPr>
              <a:t>	</a:t>
            </a:r>
            <a:endParaRPr lang="en-US" altLang="zh-CN" dirty="0">
              <a:solidFill>
                <a:srgbClr val="1A1A1A"/>
              </a:solidFill>
              <a:latin typeface="-apple-system"/>
            </a:endParaRPr>
          </a:p>
        </p:txBody>
      </p:sp>
    </p:spTree>
    <p:extLst>
      <p:ext uri="{BB962C8B-B14F-4D97-AF65-F5344CB8AC3E}">
        <p14:creationId xmlns:p14="http://schemas.microsoft.com/office/powerpoint/2010/main" val="1704364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pic>
        <p:nvPicPr>
          <p:cNvPr id="2" name="图片 1">
            <a:extLst>
              <a:ext uri="{FF2B5EF4-FFF2-40B4-BE49-F238E27FC236}">
                <a16:creationId xmlns:a16="http://schemas.microsoft.com/office/drawing/2014/main" id="{F6877A06-CD6E-4093-A6DB-98C79A35B9A8}"/>
              </a:ext>
            </a:extLst>
          </p:cNvPr>
          <p:cNvPicPr>
            <a:picLocks noChangeAspect="1"/>
          </p:cNvPicPr>
          <p:nvPr/>
        </p:nvPicPr>
        <p:blipFill>
          <a:blip r:embed="rId2"/>
          <a:stretch>
            <a:fillRect/>
          </a:stretch>
        </p:blipFill>
        <p:spPr>
          <a:xfrm>
            <a:off x="0" y="2268462"/>
            <a:ext cx="17744353" cy="5084169"/>
          </a:xfrm>
          <a:prstGeom prst="rect">
            <a:avLst/>
          </a:prstGeom>
        </p:spPr>
      </p:pic>
      <p:sp>
        <p:nvSpPr>
          <p:cNvPr id="3" name="文本框 2">
            <a:extLst>
              <a:ext uri="{FF2B5EF4-FFF2-40B4-BE49-F238E27FC236}">
                <a16:creationId xmlns:a16="http://schemas.microsoft.com/office/drawing/2014/main" id="{4D89389C-E9D3-434F-8CDF-F3BB7F501408}"/>
              </a:ext>
            </a:extLst>
          </p:cNvPr>
          <p:cNvSpPr txBox="1"/>
          <p:nvPr/>
        </p:nvSpPr>
        <p:spPr>
          <a:xfrm>
            <a:off x="1002323" y="8088923"/>
            <a:ext cx="21576323" cy="5386090"/>
          </a:xfrm>
          <a:prstGeom prst="rect">
            <a:avLst/>
          </a:prstGeom>
          <a:noFill/>
        </p:spPr>
        <p:txBody>
          <a:bodyPr wrap="square" rtlCol="0">
            <a:spAutoFit/>
          </a:bodyPr>
          <a:lstStyle/>
          <a:p>
            <a:pPr>
              <a:buFont typeface="Arial" panose="020B0604020202020204" pitchFamily="34" charset="0"/>
              <a:buChar char="•"/>
            </a:pPr>
            <a:r>
              <a:rPr lang="en-US" altLang="zh-CN" b="1" dirty="0">
                <a:solidFill>
                  <a:srgbClr val="1A1A1A"/>
                </a:solidFill>
                <a:latin typeface="-apple-system"/>
              </a:rPr>
              <a:t>Image-wise pooling of activations (IPA)</a:t>
            </a:r>
            <a:r>
              <a:rPr lang="zh-CN" altLang="en-US" dirty="0">
                <a:solidFill>
                  <a:srgbClr val="1A1A1A"/>
                </a:solidFill>
                <a:latin typeface="-apple-system"/>
              </a:rPr>
              <a:t>。为了可以从 </a:t>
            </a:r>
            <a:r>
              <a:rPr lang="en-US" altLang="zh-CN" dirty="0">
                <a:solidFill>
                  <a:srgbClr val="1A1A1A"/>
                </a:solidFill>
                <a:latin typeface="-apple-system"/>
              </a:rPr>
              <a:t>Faster R-CNN </a:t>
            </a:r>
            <a:r>
              <a:rPr lang="zh-CN" altLang="en-US" dirty="0">
                <a:solidFill>
                  <a:srgbClr val="1A1A1A"/>
                </a:solidFill>
                <a:latin typeface="-apple-system"/>
              </a:rPr>
              <a:t>获得全局的图像表达，从最后一个卷积层中提取特征。得到图像的卷积特征之后，我们对每个滤波器的输出进行求和，生成和卷积层滤波器数量相同维度的图像表达。这里分别实验了最大池化和求和池化，</a:t>
            </a:r>
            <a:endParaRPr lang="en-US" altLang="zh-CN" dirty="0">
              <a:solidFill>
                <a:srgbClr val="1A1A1A"/>
              </a:solidFill>
              <a:latin typeface="-apple-system"/>
            </a:endParaRPr>
          </a:p>
          <a:p>
            <a:pPr>
              <a:buFont typeface="Arial" panose="020B0604020202020204" pitchFamily="34" charset="0"/>
              <a:buChar char="•"/>
            </a:pPr>
            <a:r>
              <a:rPr lang="en-US" altLang="zh-CN" b="1" dirty="0">
                <a:solidFill>
                  <a:srgbClr val="1A1A1A"/>
                </a:solidFill>
                <a:latin typeface="-apple-system"/>
              </a:rPr>
              <a:t>Region-wise pooling of activations (RPA)</a:t>
            </a:r>
            <a:r>
              <a:rPr lang="zh-CN" altLang="en-US" dirty="0">
                <a:solidFill>
                  <a:srgbClr val="1A1A1A"/>
                </a:solidFill>
                <a:latin typeface="-apple-system"/>
              </a:rPr>
              <a:t>。在最后一个卷积层之后，</a:t>
            </a:r>
            <a:r>
              <a:rPr lang="en-US" altLang="zh-CN" dirty="0">
                <a:solidFill>
                  <a:srgbClr val="1A1A1A"/>
                </a:solidFill>
                <a:latin typeface="-apple-system"/>
              </a:rPr>
              <a:t>Faster R-CNN </a:t>
            </a:r>
            <a:r>
              <a:rPr lang="zh-CN" altLang="en-US" dirty="0">
                <a:solidFill>
                  <a:srgbClr val="1A1A1A"/>
                </a:solidFill>
                <a:latin typeface="-apple-system"/>
              </a:rPr>
              <a:t>利用区域池化层来提取 </a:t>
            </a:r>
            <a:r>
              <a:rPr lang="en-US" altLang="zh-CN" dirty="0">
                <a:solidFill>
                  <a:srgbClr val="1A1A1A"/>
                </a:solidFill>
                <a:latin typeface="-apple-system"/>
              </a:rPr>
              <a:t>RPN </a:t>
            </a:r>
            <a:r>
              <a:rPr lang="zh-CN" altLang="en-US" dirty="0">
                <a:solidFill>
                  <a:srgbClr val="1A1A1A"/>
                </a:solidFill>
                <a:latin typeface="-apple-system"/>
              </a:rPr>
              <a:t>得到的目标建议的卷积特征。这样的话，对每一个建议窗口，都可以利用其在 </a:t>
            </a:r>
            <a:r>
              <a:rPr lang="en-US" altLang="zh-CN" dirty="0" err="1">
                <a:solidFill>
                  <a:srgbClr val="1A1A1A"/>
                </a:solidFill>
                <a:latin typeface="-apple-system"/>
              </a:rPr>
              <a:t>RoI</a:t>
            </a:r>
            <a:r>
              <a:rPr lang="en-US" altLang="zh-CN" dirty="0">
                <a:solidFill>
                  <a:srgbClr val="1A1A1A"/>
                </a:solidFill>
                <a:latin typeface="-apple-system"/>
              </a:rPr>
              <a:t> </a:t>
            </a:r>
            <a:r>
              <a:rPr lang="zh-CN" altLang="en-US" dirty="0">
                <a:solidFill>
                  <a:srgbClr val="1A1A1A"/>
                </a:solidFill>
                <a:latin typeface="-apple-system"/>
              </a:rPr>
              <a:t>池化层的输出来生成表达，这样就获得了基于区域的表达。而对于基于区域的表达，也使用了最大池化和求和池化。</a:t>
            </a:r>
          </a:p>
        </p:txBody>
      </p:sp>
      <p:pic>
        <p:nvPicPr>
          <p:cNvPr id="4" name="图片 3">
            <a:extLst>
              <a:ext uri="{FF2B5EF4-FFF2-40B4-BE49-F238E27FC236}">
                <a16:creationId xmlns:a16="http://schemas.microsoft.com/office/drawing/2014/main" id="{91DB6F0E-4623-4F47-8871-14B3F3E0C15D}"/>
              </a:ext>
            </a:extLst>
          </p:cNvPr>
          <p:cNvPicPr>
            <a:picLocks noChangeAspect="1"/>
          </p:cNvPicPr>
          <p:nvPr/>
        </p:nvPicPr>
        <p:blipFill>
          <a:blip r:embed="rId3"/>
          <a:stretch>
            <a:fillRect/>
          </a:stretch>
        </p:blipFill>
        <p:spPr>
          <a:xfrm>
            <a:off x="16610268" y="2514137"/>
            <a:ext cx="7583120" cy="4044923"/>
          </a:xfrm>
          <a:prstGeom prst="rect">
            <a:avLst/>
          </a:prstGeom>
        </p:spPr>
      </p:pic>
    </p:spTree>
    <p:extLst>
      <p:ext uri="{BB962C8B-B14F-4D97-AF65-F5344CB8AC3E}">
        <p14:creationId xmlns:p14="http://schemas.microsoft.com/office/powerpoint/2010/main" val="578286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sp>
        <p:nvSpPr>
          <p:cNvPr id="2" name="文本框 1">
            <a:extLst>
              <a:ext uri="{FF2B5EF4-FFF2-40B4-BE49-F238E27FC236}">
                <a16:creationId xmlns:a16="http://schemas.microsoft.com/office/drawing/2014/main" id="{00B146B7-6DD6-4DA9-95EF-EAAEF6A1FB40}"/>
              </a:ext>
            </a:extLst>
          </p:cNvPr>
          <p:cNvSpPr txBox="1"/>
          <p:nvPr/>
        </p:nvSpPr>
        <p:spPr>
          <a:xfrm>
            <a:off x="1405480" y="3009055"/>
            <a:ext cx="21611493" cy="2077492"/>
          </a:xfrm>
          <a:prstGeom prst="rect">
            <a:avLst/>
          </a:prstGeom>
          <a:noFill/>
        </p:spPr>
        <p:txBody>
          <a:bodyPr wrap="square" rtlCol="0">
            <a:spAutoFit/>
          </a:bodyPr>
          <a:lstStyle/>
          <a:p>
            <a:r>
              <a:rPr lang="en-US" altLang="zh-CN" dirty="0">
                <a:solidFill>
                  <a:schemeClr val="accent4"/>
                </a:solidFill>
              </a:rPr>
              <a:t>Fine-tuning Faster R-CNN:</a:t>
            </a:r>
          </a:p>
          <a:p>
            <a:r>
              <a:rPr lang="zh-CN" altLang="en-US" dirty="0">
                <a:solidFill>
                  <a:srgbClr val="1A1A1A"/>
                </a:solidFill>
                <a:latin typeface="-apple-system"/>
              </a:rPr>
              <a:t>两种微调方法：</a:t>
            </a:r>
          </a:p>
          <a:p>
            <a:pPr>
              <a:buFont typeface="Arial" panose="020B0604020202020204" pitchFamily="34" charset="0"/>
              <a:buChar char="•"/>
            </a:pPr>
            <a:r>
              <a:rPr lang="en-US" altLang="zh-CN" b="1" dirty="0">
                <a:solidFill>
                  <a:srgbClr val="1A1A1A"/>
                </a:solidFill>
                <a:latin typeface="-apple-system"/>
              </a:rPr>
              <a:t>Fine-tuning Strategy #1</a:t>
            </a:r>
            <a:r>
              <a:rPr lang="zh-CN" altLang="en-US" dirty="0">
                <a:solidFill>
                  <a:srgbClr val="1A1A1A"/>
                </a:solidFill>
                <a:latin typeface="-apple-system"/>
              </a:rPr>
              <a:t>：只更新分类这一分支的全连接层的权重；</a:t>
            </a:r>
            <a:endParaRPr lang="en-US" altLang="zh-CN" dirty="0">
              <a:solidFill>
                <a:srgbClr val="1A1A1A"/>
              </a:solidFill>
              <a:latin typeface="-apple-system"/>
            </a:endParaRPr>
          </a:p>
        </p:txBody>
      </p:sp>
      <p:pic>
        <p:nvPicPr>
          <p:cNvPr id="4" name="图片 3">
            <a:extLst>
              <a:ext uri="{FF2B5EF4-FFF2-40B4-BE49-F238E27FC236}">
                <a16:creationId xmlns:a16="http://schemas.microsoft.com/office/drawing/2014/main" id="{CE9DFA25-0752-4242-B273-B6423CC7E2D3}"/>
              </a:ext>
            </a:extLst>
          </p:cNvPr>
          <p:cNvPicPr>
            <a:picLocks noChangeAspect="1"/>
          </p:cNvPicPr>
          <p:nvPr/>
        </p:nvPicPr>
        <p:blipFill rotWithShape="1">
          <a:blip r:embed="rId2"/>
          <a:srcRect t="12469"/>
          <a:stretch/>
        </p:blipFill>
        <p:spPr>
          <a:xfrm>
            <a:off x="1532763" y="5719440"/>
            <a:ext cx="20407248" cy="6235501"/>
          </a:xfrm>
          <a:prstGeom prst="rect">
            <a:avLst/>
          </a:prstGeom>
        </p:spPr>
      </p:pic>
    </p:spTree>
    <p:extLst>
      <p:ext uri="{BB962C8B-B14F-4D97-AF65-F5344CB8AC3E}">
        <p14:creationId xmlns:p14="http://schemas.microsoft.com/office/powerpoint/2010/main" val="3266983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sp>
        <p:nvSpPr>
          <p:cNvPr id="2" name="文本框 1">
            <a:extLst>
              <a:ext uri="{FF2B5EF4-FFF2-40B4-BE49-F238E27FC236}">
                <a16:creationId xmlns:a16="http://schemas.microsoft.com/office/drawing/2014/main" id="{00B146B7-6DD6-4DA9-95EF-EAAEF6A1FB40}"/>
              </a:ext>
            </a:extLst>
          </p:cNvPr>
          <p:cNvSpPr txBox="1"/>
          <p:nvPr/>
        </p:nvSpPr>
        <p:spPr>
          <a:xfrm>
            <a:off x="1616496" y="9049467"/>
            <a:ext cx="21611493" cy="4724370"/>
          </a:xfrm>
          <a:prstGeom prst="rect">
            <a:avLst/>
          </a:prstGeom>
          <a:noFill/>
        </p:spPr>
        <p:txBody>
          <a:bodyPr wrap="square" rtlCol="0">
            <a:spAutoFit/>
          </a:bodyPr>
          <a:lstStyle/>
          <a:p>
            <a:endParaRPr lang="zh-CN" altLang="en-US" dirty="0">
              <a:solidFill>
                <a:srgbClr val="1A1A1A"/>
              </a:solidFill>
              <a:latin typeface="-apple-system"/>
            </a:endParaRPr>
          </a:p>
          <a:p>
            <a:pPr>
              <a:buFont typeface="Arial" panose="020B0604020202020204" pitchFamily="34" charset="0"/>
              <a:buChar char="•"/>
            </a:pPr>
            <a:r>
              <a:rPr lang="en-US" altLang="zh-CN" b="1" dirty="0">
                <a:solidFill>
                  <a:srgbClr val="1A1A1A"/>
                </a:solidFill>
                <a:latin typeface="-apple-system"/>
              </a:rPr>
              <a:t>Fine-tuning Strategy #2</a:t>
            </a:r>
            <a:r>
              <a:rPr lang="zh-CN" altLang="en-US" dirty="0">
                <a:solidFill>
                  <a:srgbClr val="1A1A1A"/>
                </a:solidFill>
                <a:latin typeface="-apple-system"/>
              </a:rPr>
              <a:t>：前两个卷积层之后的所有层都更新。这样的话，卷积层特征、</a:t>
            </a:r>
            <a:r>
              <a:rPr lang="en-US" altLang="zh-CN" dirty="0">
                <a:solidFill>
                  <a:srgbClr val="1A1A1A"/>
                </a:solidFill>
                <a:latin typeface="-apple-system"/>
              </a:rPr>
              <a:t>RPN </a:t>
            </a:r>
            <a:r>
              <a:rPr lang="zh-CN" altLang="en-US" dirty="0">
                <a:solidFill>
                  <a:srgbClr val="1A1A1A"/>
                </a:solidFill>
                <a:latin typeface="-apple-system"/>
              </a:rPr>
              <a:t>建议和全连接层都根据查询实例进行了调整。</a:t>
            </a:r>
            <a:endParaRPr lang="en-US" altLang="zh-CN" dirty="0">
              <a:solidFill>
                <a:srgbClr val="1A1A1A"/>
              </a:solidFill>
              <a:latin typeface="-apple-system"/>
            </a:endParaRPr>
          </a:p>
          <a:p>
            <a:pPr>
              <a:buFont typeface="Arial" panose="020B0604020202020204" pitchFamily="34" charset="0"/>
              <a:buChar char="•"/>
            </a:pPr>
            <a:endParaRPr lang="zh-CN" altLang="en-US" dirty="0">
              <a:solidFill>
                <a:srgbClr val="1A1A1A"/>
              </a:solidFill>
              <a:latin typeface="-apple-system"/>
            </a:endParaRPr>
          </a:p>
          <a:p>
            <a:r>
              <a:rPr lang="zh-CN" altLang="en-US" dirty="0">
                <a:solidFill>
                  <a:srgbClr val="1A1A1A"/>
                </a:solidFill>
                <a:latin typeface="-apple-system"/>
              </a:rPr>
              <a:t>微调后的网络可以用来提取更好的基于图像的和基于区域的特征，还可以根据类别得分而不是特征相似性来进行空间重排</a:t>
            </a:r>
            <a:r>
              <a:rPr lang="en-US" altLang="zh-CN" dirty="0">
                <a:solidFill>
                  <a:srgbClr val="1A1A1A"/>
                </a:solidFill>
                <a:latin typeface="-apple-system"/>
              </a:rPr>
              <a:t>, </a:t>
            </a:r>
            <a:r>
              <a:rPr lang="zh-CN" altLang="en-US" dirty="0">
                <a:solidFill>
                  <a:srgbClr val="1A1A1A"/>
                </a:solidFill>
                <a:latin typeface="-apple-system"/>
              </a:rPr>
              <a:t>提升空间分析和重排的性能。</a:t>
            </a:r>
          </a:p>
          <a:p>
            <a:endParaRPr lang="zh-CN" altLang="en-US" dirty="0">
              <a:solidFill>
                <a:srgbClr val="1A1A1A"/>
              </a:solidFill>
              <a:latin typeface="-apple-system"/>
            </a:endParaRPr>
          </a:p>
        </p:txBody>
      </p:sp>
      <p:pic>
        <p:nvPicPr>
          <p:cNvPr id="3" name="图片 2">
            <a:extLst>
              <a:ext uri="{FF2B5EF4-FFF2-40B4-BE49-F238E27FC236}">
                <a16:creationId xmlns:a16="http://schemas.microsoft.com/office/drawing/2014/main" id="{655CEE8B-F697-47FF-826A-40616325E4F2}"/>
              </a:ext>
            </a:extLst>
          </p:cNvPr>
          <p:cNvPicPr>
            <a:picLocks noChangeAspect="1"/>
          </p:cNvPicPr>
          <p:nvPr/>
        </p:nvPicPr>
        <p:blipFill rotWithShape="1">
          <a:blip r:embed="rId2"/>
          <a:srcRect t="13002"/>
          <a:stretch/>
        </p:blipFill>
        <p:spPr>
          <a:xfrm>
            <a:off x="2145131" y="2831146"/>
            <a:ext cx="20096911" cy="5763336"/>
          </a:xfrm>
          <a:prstGeom prst="rect">
            <a:avLst/>
          </a:prstGeom>
        </p:spPr>
      </p:pic>
    </p:spTree>
    <p:extLst>
      <p:ext uri="{BB962C8B-B14F-4D97-AF65-F5344CB8AC3E}">
        <p14:creationId xmlns:p14="http://schemas.microsoft.com/office/powerpoint/2010/main" val="124907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0986F71-8399-407B-B4C4-4C2034E1327E}"/>
              </a:ext>
            </a:extLst>
          </p:cNvPr>
          <p:cNvPicPr>
            <a:picLocks noChangeAspect="1"/>
          </p:cNvPicPr>
          <p:nvPr/>
        </p:nvPicPr>
        <p:blipFill>
          <a:blip r:embed="rId2"/>
          <a:stretch>
            <a:fillRect/>
          </a:stretch>
        </p:blipFill>
        <p:spPr>
          <a:xfrm>
            <a:off x="4910440" y="2719215"/>
            <a:ext cx="14566294" cy="4736279"/>
          </a:xfrm>
          <a:prstGeom prst="rect">
            <a:avLst/>
          </a:prstGeom>
        </p:spPr>
      </p:pic>
      <p:sp>
        <p:nvSpPr>
          <p:cNvPr id="12" name="TextBox 11"/>
          <p:cNvSpPr txBox="1"/>
          <p:nvPr/>
        </p:nvSpPr>
        <p:spPr>
          <a:xfrm>
            <a:off x="-145505" y="956606"/>
            <a:ext cx="24678294"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R-CNN: Rich feature hierarchies for accurate object detection and semantic segmentation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506905" y="1662219"/>
            <a:ext cx="7373365" cy="630557"/>
          </a:xfrm>
          <a:prstGeom prst="rect">
            <a:avLst/>
          </a:prstGeom>
          <a:noFill/>
        </p:spPr>
        <p:txBody>
          <a:bodyPr wrap="none" rtlCol="0">
            <a:spAutoFit/>
          </a:bodyPr>
          <a:lstStyle/>
          <a:p>
            <a:pPr algn="ctr">
              <a:lnSpc>
                <a:spcPct val="80000"/>
              </a:lnSpc>
            </a:pPr>
            <a:r>
              <a:rPr lang="en-US" altLang="zh-CN" dirty="0"/>
              <a:t>https://arxiv.org/abs/1311.2524</a:t>
            </a:r>
            <a:endParaRPr lang="en-US" sz="2800" dirty="0">
              <a:latin typeface="Lato Light"/>
              <a:cs typeface="Lato Light"/>
            </a:endParaRPr>
          </a:p>
        </p:txBody>
      </p:sp>
      <p:sp>
        <p:nvSpPr>
          <p:cNvPr id="3" name="文本框 2">
            <a:extLst>
              <a:ext uri="{FF2B5EF4-FFF2-40B4-BE49-F238E27FC236}">
                <a16:creationId xmlns:a16="http://schemas.microsoft.com/office/drawing/2014/main" id="{F4B50C18-696D-4EA9-82FA-0FADE8581455}"/>
              </a:ext>
            </a:extLst>
          </p:cNvPr>
          <p:cNvSpPr txBox="1"/>
          <p:nvPr/>
        </p:nvSpPr>
        <p:spPr>
          <a:xfrm>
            <a:off x="1115335" y="7767418"/>
            <a:ext cx="22191784" cy="4724370"/>
          </a:xfrm>
          <a:prstGeom prst="rect">
            <a:avLst/>
          </a:prstGeom>
          <a:noFill/>
        </p:spPr>
        <p:txBody>
          <a:bodyPr wrap="square" rtlCol="0">
            <a:spAutoFit/>
          </a:bodyPr>
          <a:lstStyle/>
          <a:p>
            <a:r>
              <a:rPr lang="en-US" altLang="zh-CN" dirty="0">
                <a:solidFill>
                  <a:schemeClr val="tx2"/>
                </a:solidFill>
              </a:rPr>
              <a:t>Step2:</a:t>
            </a:r>
            <a:r>
              <a:rPr lang="zh-CN" altLang="en-US" dirty="0">
                <a:solidFill>
                  <a:schemeClr val="tx2"/>
                </a:solidFill>
              </a:rPr>
              <a:t>特征提取</a:t>
            </a:r>
            <a:r>
              <a:rPr lang="en-US" altLang="zh-CN" dirty="0">
                <a:solidFill>
                  <a:schemeClr val="tx2"/>
                </a:solidFill>
              </a:rPr>
              <a:t>(CNN)</a:t>
            </a:r>
          </a:p>
          <a:p>
            <a:endParaRPr lang="en-US" altLang="zh-CN" dirty="0">
              <a:solidFill>
                <a:schemeClr val="tx2"/>
              </a:solidFill>
            </a:endParaRPr>
          </a:p>
          <a:p>
            <a:r>
              <a:rPr lang="zh-CN" altLang="en-US" dirty="0">
                <a:solidFill>
                  <a:schemeClr val="tx2"/>
                </a:solidFill>
              </a:rPr>
              <a:t>训练：提取特征的</a:t>
            </a:r>
            <a:r>
              <a:rPr lang="en-US" altLang="zh-CN" dirty="0">
                <a:solidFill>
                  <a:schemeClr val="tx2"/>
                </a:solidFill>
              </a:rPr>
              <a:t>CNN</a:t>
            </a:r>
            <a:r>
              <a:rPr lang="zh-CN" altLang="en-US" dirty="0">
                <a:solidFill>
                  <a:schemeClr val="tx2"/>
                </a:solidFill>
              </a:rPr>
              <a:t>模型需要预先训练得到。训练</a:t>
            </a:r>
            <a:r>
              <a:rPr lang="en-US" altLang="zh-CN" dirty="0">
                <a:solidFill>
                  <a:schemeClr val="tx2"/>
                </a:solidFill>
              </a:rPr>
              <a:t>CNN</a:t>
            </a:r>
            <a:r>
              <a:rPr lang="zh-CN" altLang="en-US" dirty="0">
                <a:solidFill>
                  <a:schemeClr val="tx2"/>
                </a:solidFill>
              </a:rPr>
              <a:t>模型时，对训练数据标定要求比较宽松，即</a:t>
            </a:r>
            <a:r>
              <a:rPr lang="en-US" altLang="zh-CN" dirty="0">
                <a:solidFill>
                  <a:schemeClr val="tx2"/>
                </a:solidFill>
              </a:rPr>
              <a:t>SS</a:t>
            </a:r>
            <a:r>
              <a:rPr lang="zh-CN" altLang="en-US" dirty="0">
                <a:solidFill>
                  <a:schemeClr val="tx2"/>
                </a:solidFill>
              </a:rPr>
              <a:t>方法提取的</a:t>
            </a:r>
            <a:r>
              <a:rPr lang="en-US" altLang="zh-CN" dirty="0">
                <a:solidFill>
                  <a:schemeClr val="tx2"/>
                </a:solidFill>
              </a:rPr>
              <a:t>proposal</a:t>
            </a:r>
            <a:r>
              <a:rPr lang="zh-CN" altLang="en-US" dirty="0">
                <a:solidFill>
                  <a:schemeClr val="tx2"/>
                </a:solidFill>
              </a:rPr>
              <a:t>只包含部分目标区域时，我们也将该</a:t>
            </a:r>
            <a:r>
              <a:rPr lang="en-US" altLang="zh-CN" dirty="0">
                <a:solidFill>
                  <a:schemeClr val="tx2"/>
                </a:solidFill>
              </a:rPr>
              <a:t>proposal</a:t>
            </a:r>
            <a:r>
              <a:rPr lang="zh-CN" altLang="en-US" dirty="0">
                <a:solidFill>
                  <a:schemeClr val="tx2"/>
                </a:solidFill>
              </a:rPr>
              <a:t>标定为特定物体类别。这样做的主要原因在于，</a:t>
            </a:r>
            <a:r>
              <a:rPr lang="en-US" altLang="zh-CN" dirty="0">
                <a:solidFill>
                  <a:schemeClr val="tx2"/>
                </a:solidFill>
              </a:rPr>
              <a:t>CNN</a:t>
            </a:r>
            <a:r>
              <a:rPr lang="zh-CN" altLang="en-US" dirty="0">
                <a:solidFill>
                  <a:schemeClr val="tx2"/>
                </a:solidFill>
              </a:rPr>
              <a:t>训练需要大规模的数据，如果标定要求极其严格（即只有完全包含目标区域且不属于目标的区域不能超过一个小的阈值），那么用于</a:t>
            </a:r>
            <a:r>
              <a:rPr lang="en-US" altLang="zh-CN" dirty="0">
                <a:solidFill>
                  <a:schemeClr val="tx2"/>
                </a:solidFill>
              </a:rPr>
              <a:t>CNN</a:t>
            </a:r>
            <a:r>
              <a:rPr lang="zh-CN" altLang="en-US" dirty="0">
                <a:solidFill>
                  <a:schemeClr val="tx2"/>
                </a:solidFill>
              </a:rPr>
              <a:t>训练的样本数量会很少。因此，宽松标定条件下训练得到的</a:t>
            </a:r>
            <a:r>
              <a:rPr lang="en-US" altLang="zh-CN" dirty="0">
                <a:solidFill>
                  <a:schemeClr val="tx2"/>
                </a:solidFill>
              </a:rPr>
              <a:t>CNN</a:t>
            </a:r>
            <a:r>
              <a:rPr lang="zh-CN" altLang="en-US" dirty="0">
                <a:solidFill>
                  <a:schemeClr val="tx2"/>
                </a:solidFill>
              </a:rPr>
              <a:t>模型只能用于特征提取。</a:t>
            </a:r>
          </a:p>
        </p:txBody>
      </p:sp>
    </p:spTree>
    <p:extLst>
      <p:ext uri="{BB962C8B-B14F-4D97-AF65-F5344CB8AC3E}">
        <p14:creationId xmlns:p14="http://schemas.microsoft.com/office/powerpoint/2010/main" val="171001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sp>
        <p:nvSpPr>
          <p:cNvPr id="2" name="文本框 1">
            <a:extLst>
              <a:ext uri="{FF2B5EF4-FFF2-40B4-BE49-F238E27FC236}">
                <a16:creationId xmlns:a16="http://schemas.microsoft.com/office/drawing/2014/main" id="{FBF0879A-7919-4FFE-B47E-994746B738CA}"/>
              </a:ext>
            </a:extLst>
          </p:cNvPr>
          <p:cNvSpPr txBox="1"/>
          <p:nvPr/>
        </p:nvSpPr>
        <p:spPr>
          <a:xfrm>
            <a:off x="1670538" y="3185767"/>
            <a:ext cx="21699416" cy="9356408"/>
          </a:xfrm>
          <a:prstGeom prst="rect">
            <a:avLst/>
          </a:prstGeom>
          <a:noFill/>
        </p:spPr>
        <p:txBody>
          <a:bodyPr wrap="square" rtlCol="0">
            <a:spAutoFit/>
          </a:bodyPr>
          <a:lstStyle/>
          <a:p>
            <a:r>
              <a:rPr lang="en-US" altLang="zh-CN" b="1" dirty="0">
                <a:solidFill>
                  <a:schemeClr val="accent4"/>
                </a:solidFill>
              </a:rPr>
              <a:t>Image Retrieval:   </a:t>
            </a:r>
            <a:r>
              <a:rPr lang="zh-CN" altLang="en-US" dirty="0">
                <a:solidFill>
                  <a:srgbClr val="1A1A1A"/>
                </a:solidFill>
                <a:latin typeface="-apple-system"/>
              </a:rPr>
              <a:t>主要由三部分组成：筛选阶段、空间重排和扩展查询</a:t>
            </a:r>
            <a:endParaRPr lang="en-US" altLang="zh-CN" dirty="0">
              <a:solidFill>
                <a:srgbClr val="1A1A1A"/>
              </a:solidFill>
              <a:latin typeface="-apple-system"/>
            </a:endParaRPr>
          </a:p>
          <a:p>
            <a:endParaRPr lang="en-US" altLang="zh-CN" b="1" dirty="0">
              <a:solidFill>
                <a:srgbClr val="1A1A1A"/>
              </a:solidFill>
              <a:latin typeface="-apple-system"/>
            </a:endParaRPr>
          </a:p>
          <a:p>
            <a:endParaRPr lang="en-US" altLang="zh-CN" b="1" dirty="0">
              <a:solidFill>
                <a:srgbClr val="1A1A1A"/>
              </a:solidFill>
              <a:latin typeface="-apple-system"/>
            </a:endParaRPr>
          </a:p>
          <a:p>
            <a:endParaRPr lang="en-US" altLang="zh-CN" b="1" dirty="0">
              <a:solidFill>
                <a:srgbClr val="1A1A1A"/>
              </a:solidFill>
              <a:latin typeface="-apple-system"/>
            </a:endParaRPr>
          </a:p>
          <a:p>
            <a:endParaRPr lang="en-US" altLang="zh-CN" b="1" dirty="0">
              <a:solidFill>
                <a:srgbClr val="1A1A1A"/>
              </a:solidFill>
              <a:latin typeface="-apple-system"/>
            </a:endParaRPr>
          </a:p>
          <a:p>
            <a:endParaRPr lang="en-US" altLang="zh-CN" b="1" dirty="0">
              <a:solidFill>
                <a:srgbClr val="1A1A1A"/>
              </a:solidFill>
              <a:latin typeface="-apple-system"/>
            </a:endParaRPr>
          </a:p>
          <a:p>
            <a:endParaRPr lang="en-US" altLang="zh-CN" b="1" dirty="0">
              <a:solidFill>
                <a:srgbClr val="1A1A1A"/>
              </a:solidFill>
              <a:latin typeface="-apple-system"/>
            </a:endParaRPr>
          </a:p>
          <a:p>
            <a:endParaRPr lang="en-US" altLang="zh-CN" b="1" dirty="0">
              <a:solidFill>
                <a:srgbClr val="1A1A1A"/>
              </a:solidFill>
              <a:latin typeface="-apple-system"/>
            </a:endParaRPr>
          </a:p>
          <a:p>
            <a:endParaRPr lang="en-US" altLang="zh-CN" b="1" dirty="0">
              <a:solidFill>
                <a:schemeClr val="accent4"/>
              </a:solidFill>
            </a:endParaRPr>
          </a:p>
          <a:p>
            <a:endParaRPr lang="en-US" altLang="zh-CN" b="1" dirty="0">
              <a:solidFill>
                <a:schemeClr val="accent4"/>
              </a:solidFill>
            </a:endParaRPr>
          </a:p>
          <a:p>
            <a:endParaRPr lang="en-US" altLang="zh-CN" b="1" dirty="0">
              <a:solidFill>
                <a:schemeClr val="accent4"/>
              </a:solidFill>
            </a:endParaRPr>
          </a:p>
          <a:p>
            <a:r>
              <a:rPr lang="en-US" altLang="zh-CN" b="1" dirty="0">
                <a:solidFill>
                  <a:schemeClr val="accent4"/>
                </a:solidFill>
              </a:rPr>
              <a:t>Filtering Stage:	</a:t>
            </a:r>
            <a:r>
              <a:rPr lang="zh-CN" altLang="en-US" dirty="0">
                <a:solidFill>
                  <a:srgbClr val="1A1A1A"/>
                </a:solidFill>
                <a:latin typeface="-apple-system"/>
              </a:rPr>
              <a:t>使用 </a:t>
            </a:r>
            <a:r>
              <a:rPr lang="en-US" altLang="zh-CN" dirty="0">
                <a:solidFill>
                  <a:srgbClr val="1A1A1A"/>
                </a:solidFill>
                <a:latin typeface="-apple-system"/>
              </a:rPr>
              <a:t>Image-wise pooling of activations (IPA) </a:t>
            </a:r>
            <a:r>
              <a:rPr lang="zh-CN" altLang="en-US" dirty="0">
                <a:solidFill>
                  <a:srgbClr val="1A1A1A"/>
                </a:solidFill>
                <a:latin typeface="-apple-system"/>
              </a:rPr>
              <a:t>来得到查询图像和数据库图像的图像表达。在测试时，将查询图像的表达和数据库的所有表达进行比较，然后根据</a:t>
            </a:r>
            <a:r>
              <a:rPr lang="zh-CN" altLang="en-US" dirty="0">
                <a:solidFill>
                  <a:schemeClr val="accent2"/>
                </a:solidFill>
                <a:latin typeface="-apple-system"/>
              </a:rPr>
              <a:t>余弦距离</a:t>
            </a:r>
            <a:r>
              <a:rPr lang="zh-CN" altLang="en-US" dirty="0">
                <a:solidFill>
                  <a:srgbClr val="1A1A1A"/>
                </a:solidFill>
                <a:latin typeface="-apple-system"/>
              </a:rPr>
              <a:t>进行排序。该阶段使用的是整个图像。</a:t>
            </a:r>
            <a:endParaRPr lang="en-US" altLang="zh-CN" b="1" dirty="0">
              <a:solidFill>
                <a:schemeClr val="accent4"/>
              </a:solidFill>
            </a:endParaRPr>
          </a:p>
        </p:txBody>
      </p:sp>
      <p:pic>
        <p:nvPicPr>
          <p:cNvPr id="3" name="图片 2">
            <a:extLst>
              <a:ext uri="{FF2B5EF4-FFF2-40B4-BE49-F238E27FC236}">
                <a16:creationId xmlns:a16="http://schemas.microsoft.com/office/drawing/2014/main" id="{721411FD-FF12-4AF0-878E-19A34D461EAD}"/>
              </a:ext>
            </a:extLst>
          </p:cNvPr>
          <p:cNvPicPr>
            <a:picLocks noChangeAspect="1"/>
          </p:cNvPicPr>
          <p:nvPr/>
        </p:nvPicPr>
        <p:blipFill>
          <a:blip r:embed="rId2"/>
          <a:stretch>
            <a:fillRect/>
          </a:stretch>
        </p:blipFill>
        <p:spPr>
          <a:xfrm>
            <a:off x="5375726" y="4087890"/>
            <a:ext cx="12635055" cy="5540220"/>
          </a:xfrm>
          <a:prstGeom prst="rect">
            <a:avLst/>
          </a:prstGeom>
        </p:spPr>
      </p:pic>
    </p:spTree>
    <p:extLst>
      <p:ext uri="{BB962C8B-B14F-4D97-AF65-F5344CB8AC3E}">
        <p14:creationId xmlns:p14="http://schemas.microsoft.com/office/powerpoint/2010/main" val="87793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ADD2CB9-3221-4735-8E7E-48983D27613C}"/>
              </a:ext>
            </a:extLst>
          </p:cNvPr>
          <p:cNvPicPr>
            <a:picLocks noChangeAspect="1"/>
          </p:cNvPicPr>
          <p:nvPr/>
        </p:nvPicPr>
        <p:blipFill>
          <a:blip r:embed="rId2"/>
          <a:stretch>
            <a:fillRect/>
          </a:stretch>
        </p:blipFill>
        <p:spPr>
          <a:xfrm>
            <a:off x="1729256" y="3143909"/>
            <a:ext cx="20963941" cy="5296706"/>
          </a:xfrm>
          <a:prstGeom prst="rect">
            <a:avLst/>
          </a:prstGeom>
        </p:spPr>
      </p:pic>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sp>
        <p:nvSpPr>
          <p:cNvPr id="2" name="文本框 1">
            <a:extLst>
              <a:ext uri="{FF2B5EF4-FFF2-40B4-BE49-F238E27FC236}">
                <a16:creationId xmlns:a16="http://schemas.microsoft.com/office/drawing/2014/main" id="{2959CDF4-DC36-421B-8690-9EFD4157879A}"/>
              </a:ext>
            </a:extLst>
          </p:cNvPr>
          <p:cNvSpPr txBox="1"/>
          <p:nvPr/>
        </p:nvSpPr>
        <p:spPr>
          <a:xfrm>
            <a:off x="1729256" y="2402713"/>
            <a:ext cx="21154292" cy="10849124"/>
          </a:xfrm>
          <a:prstGeom prst="rect">
            <a:avLst/>
          </a:prstGeom>
          <a:noFill/>
        </p:spPr>
        <p:txBody>
          <a:bodyPr wrap="square" rtlCol="0">
            <a:spAutoFit/>
          </a:bodyPr>
          <a:lstStyle/>
          <a:p>
            <a:r>
              <a:rPr lang="en-US" altLang="zh-CN" b="1" dirty="0">
                <a:solidFill>
                  <a:schemeClr val="accent5"/>
                </a:solidFill>
                <a:latin typeface="-apple-system"/>
              </a:rPr>
              <a:t>Spatial Reranking:	</a:t>
            </a:r>
            <a:r>
              <a:rPr lang="zh-CN" altLang="en-US" dirty="0">
                <a:solidFill>
                  <a:schemeClr val="tx2">
                    <a:lumMod val="50000"/>
                  </a:schemeClr>
                </a:solidFill>
                <a:latin typeface="-apple-system"/>
              </a:rPr>
              <a:t>對前</a:t>
            </a:r>
            <a:r>
              <a:rPr lang="en-US" altLang="zh-CN" b="1" dirty="0">
                <a:solidFill>
                  <a:schemeClr val="tx2">
                    <a:lumMod val="50000"/>
                  </a:schemeClr>
                </a:solidFill>
                <a:latin typeface="-apple-system"/>
              </a:rPr>
              <a:t>N</a:t>
            </a:r>
            <a:r>
              <a:rPr lang="zh-CN" altLang="en-US" dirty="0">
                <a:solidFill>
                  <a:schemeClr val="tx2">
                    <a:lumMod val="50000"/>
                  </a:schemeClr>
                </a:solidFill>
              </a:rPr>
              <a:t>个结果进行局部重排。有以下两种重排方式：</a:t>
            </a:r>
            <a:endParaRPr lang="en-US" altLang="zh-CN" dirty="0">
              <a:solidFill>
                <a:schemeClr val="tx2">
                  <a:lumMod val="50000"/>
                </a:schemeClr>
              </a:solidFill>
            </a:endParaRPr>
          </a:p>
          <a:p>
            <a:endParaRPr lang="en-US" altLang="zh-CN" sz="4400" dirty="0">
              <a:solidFill>
                <a:schemeClr val="tx2">
                  <a:lumMod val="50000"/>
                </a:schemeClr>
              </a:solidFill>
              <a:latin typeface="Arial" panose="020B0604020202020204" pitchFamily="34" charset="0"/>
            </a:endParaRPr>
          </a:p>
          <a:p>
            <a:endParaRPr lang="en-US" altLang="zh-CN" sz="4400" dirty="0">
              <a:solidFill>
                <a:schemeClr val="tx2">
                  <a:lumMod val="50000"/>
                </a:schemeClr>
              </a:solidFill>
              <a:latin typeface="Arial" panose="020B0604020202020204" pitchFamily="34" charset="0"/>
            </a:endParaRPr>
          </a:p>
          <a:p>
            <a:endParaRPr lang="en-US" altLang="zh-CN" sz="4400" dirty="0">
              <a:solidFill>
                <a:schemeClr val="tx2">
                  <a:lumMod val="50000"/>
                </a:schemeClr>
              </a:solidFill>
              <a:latin typeface="Arial" panose="020B0604020202020204" pitchFamily="34" charset="0"/>
            </a:endParaRPr>
          </a:p>
          <a:p>
            <a:endParaRPr lang="en-US" altLang="zh-CN" sz="4400" dirty="0">
              <a:solidFill>
                <a:schemeClr val="tx2">
                  <a:lumMod val="50000"/>
                </a:schemeClr>
              </a:solidFill>
              <a:latin typeface="Arial" panose="020B0604020202020204" pitchFamily="34" charset="0"/>
            </a:endParaRPr>
          </a:p>
          <a:p>
            <a:endParaRPr lang="en-US" altLang="zh-CN" sz="3200" dirty="0">
              <a:solidFill>
                <a:schemeClr val="tx2">
                  <a:lumMod val="50000"/>
                </a:schemeClr>
              </a:solidFill>
              <a:latin typeface="Arial" panose="020B0604020202020204" pitchFamily="34" charset="0"/>
            </a:endParaRPr>
          </a:p>
          <a:p>
            <a:endParaRPr lang="en-US" altLang="zh-CN" sz="3200" dirty="0">
              <a:solidFill>
                <a:schemeClr val="tx2">
                  <a:lumMod val="50000"/>
                </a:schemeClr>
              </a:solidFill>
              <a:latin typeface="Arial" panose="020B0604020202020204" pitchFamily="34" charset="0"/>
            </a:endParaRPr>
          </a:p>
          <a:p>
            <a:endParaRPr lang="en-US" altLang="zh-CN" sz="3200" dirty="0">
              <a:solidFill>
                <a:schemeClr val="tx2">
                  <a:lumMod val="50000"/>
                </a:schemeClr>
              </a:solidFill>
              <a:latin typeface="Arial" panose="020B0604020202020204" pitchFamily="34" charset="0"/>
            </a:endParaRPr>
          </a:p>
          <a:p>
            <a:endParaRPr lang="en-US" altLang="zh-CN" sz="3200" dirty="0">
              <a:solidFill>
                <a:schemeClr val="tx2">
                  <a:lumMod val="50000"/>
                </a:schemeClr>
              </a:solidFill>
              <a:latin typeface="Arial" panose="020B0604020202020204" pitchFamily="34" charset="0"/>
            </a:endParaRPr>
          </a:p>
          <a:p>
            <a:endParaRPr lang="en-US" altLang="zh-CN" sz="3200" dirty="0">
              <a:solidFill>
                <a:schemeClr val="tx2">
                  <a:lumMod val="50000"/>
                </a:schemeClr>
              </a:solidFill>
              <a:latin typeface="Arial" panose="020B0604020202020204" pitchFamily="34" charset="0"/>
            </a:endParaRPr>
          </a:p>
          <a:p>
            <a:endParaRPr lang="zh-CN" altLang="zh-CN" sz="3200" dirty="0">
              <a:solidFill>
                <a:schemeClr val="tx2">
                  <a:lumMod val="50000"/>
                </a:schemeClr>
              </a:solidFill>
              <a:latin typeface="Arial" panose="020B0604020202020204" pitchFamily="34" charset="0"/>
            </a:endParaRPr>
          </a:p>
          <a:p>
            <a:pPr lvl="0" defTabSz="914400" eaLnBrk="0" fontAlgn="base" hangingPunct="0">
              <a:spcBef>
                <a:spcPct val="0"/>
              </a:spcBef>
              <a:spcAft>
                <a:spcPct val="0"/>
              </a:spcAft>
              <a:buFontTx/>
              <a:buChar char="•"/>
            </a:pPr>
            <a:r>
              <a:rPr lang="zh-CN" altLang="zh-CN" sz="3200" i="1" dirty="0">
                <a:solidFill>
                  <a:schemeClr val="accent5"/>
                </a:solidFill>
                <a:latin typeface="Arial" panose="020B0604020202020204" pitchFamily="34" charset="0"/>
                <a:ea typeface="-apple-system"/>
              </a:rPr>
              <a:t>Class-Agnostic Spatial Reranking (CA-SR)</a:t>
            </a:r>
            <a:endParaRPr lang="en-US" altLang="zh-CN" sz="3200" dirty="0">
              <a:solidFill>
                <a:schemeClr val="accent5"/>
              </a:solidFill>
              <a:latin typeface="Arial" panose="020B0604020202020204" pitchFamily="34" charset="0"/>
              <a:ea typeface="-apple-system"/>
            </a:endParaRPr>
          </a:p>
          <a:p>
            <a:pPr lvl="0" defTabSz="914400" eaLnBrk="0" fontAlgn="base" hangingPunct="0">
              <a:spcBef>
                <a:spcPct val="0"/>
              </a:spcBef>
              <a:spcAft>
                <a:spcPct val="0"/>
              </a:spcAft>
            </a:pPr>
            <a:r>
              <a:rPr lang="zh-CN" altLang="en-US" sz="3200" dirty="0">
                <a:solidFill>
                  <a:schemeClr val="tx2">
                    <a:lumMod val="50000"/>
                  </a:schemeClr>
                </a:solidFill>
                <a:latin typeface="Arial" panose="020B0604020202020204" pitchFamily="34" charset="0"/>
                <a:ea typeface="-apple-system"/>
              </a:rPr>
              <a:t>类别不可知，</a:t>
            </a:r>
            <a:r>
              <a:rPr lang="zh-CN" altLang="zh-CN" sz="3200" dirty="0">
                <a:solidFill>
                  <a:schemeClr val="tx2">
                    <a:lumMod val="50000"/>
                  </a:schemeClr>
                </a:solidFill>
                <a:latin typeface="Arial" panose="020B0604020202020204" pitchFamily="34" charset="0"/>
                <a:ea typeface="-apple-system"/>
              </a:rPr>
              <a:t>对于排序得到的前</a:t>
            </a:r>
            <a:r>
              <a:rPr lang="en-US" altLang="zh-CN" sz="3200" dirty="0">
                <a:solidFill>
                  <a:schemeClr val="tx2">
                    <a:lumMod val="50000"/>
                  </a:schemeClr>
                </a:solidFill>
                <a:latin typeface="Arial" panose="020B0604020202020204" pitchFamily="34" charset="0"/>
                <a:ea typeface="-apple-system"/>
              </a:rPr>
              <a:t>N</a:t>
            </a:r>
            <a:r>
              <a:rPr lang="zh-CN" altLang="zh-CN" sz="3200" dirty="0">
                <a:solidFill>
                  <a:schemeClr val="tx2">
                    <a:lumMod val="50000"/>
                  </a:schemeClr>
                </a:solidFill>
                <a:latin typeface="Arial" panose="020B0604020202020204" pitchFamily="34" charset="0"/>
                <a:ea typeface="-apple-system"/>
              </a:rPr>
              <a:t>个图像，</a:t>
            </a:r>
            <a:r>
              <a:rPr lang="zh-CN" altLang="en-US" sz="3200" dirty="0">
                <a:solidFill>
                  <a:schemeClr val="tx2">
                    <a:lumMod val="50000"/>
                  </a:schemeClr>
                </a:solidFill>
                <a:latin typeface="Arial" panose="020B0604020202020204" pitchFamily="34" charset="0"/>
                <a:ea typeface="-apple-system"/>
              </a:rPr>
              <a:t>每一张属于</a:t>
            </a:r>
            <a:r>
              <a:rPr lang="en-US" altLang="zh-CN" sz="3200" dirty="0" err="1">
                <a:solidFill>
                  <a:schemeClr val="tx2">
                    <a:lumMod val="50000"/>
                  </a:schemeClr>
                </a:solidFill>
                <a:latin typeface="Arial" panose="020B0604020202020204" pitchFamily="34" charset="0"/>
                <a:ea typeface="-apple-system"/>
              </a:rPr>
              <a:t>topN</a:t>
            </a:r>
            <a:r>
              <a:rPr lang="zh-CN" altLang="en-US" sz="3200" dirty="0">
                <a:solidFill>
                  <a:schemeClr val="tx2">
                    <a:lumMod val="50000"/>
                  </a:schemeClr>
                </a:solidFill>
                <a:latin typeface="Arial" panose="020B0604020202020204" pitchFamily="34" charset="0"/>
                <a:ea typeface="-apple-system"/>
              </a:rPr>
              <a:t>的图片中</a:t>
            </a:r>
            <a:r>
              <a:rPr lang="zh-CN" altLang="zh-CN" sz="3200" dirty="0">
                <a:solidFill>
                  <a:schemeClr val="tx2">
                    <a:lumMod val="50000"/>
                  </a:schemeClr>
                </a:solidFill>
                <a:latin typeface="Arial" panose="020B0604020202020204" pitchFamily="34" charset="0"/>
                <a:ea typeface="-apple-system"/>
              </a:rPr>
              <a:t> RPN 建议的基于区域与查询边界框的区域表达进行比较。RPN 建议的基于区域的表达是从 Faster R-CNN 的RoI 池化层得到的。为了得到查询目标的基于区域的表达，我们将它的边界框 w</a:t>
            </a:r>
            <a:r>
              <a:rPr lang="en-US" altLang="zh-CN" sz="3200" dirty="0" err="1">
                <a:solidFill>
                  <a:schemeClr val="tx2">
                    <a:lumMod val="50000"/>
                  </a:schemeClr>
                </a:solidFill>
                <a:latin typeface="Arial" panose="020B0604020202020204" pitchFamily="34" charset="0"/>
                <a:ea typeface="-apple-system"/>
              </a:rPr>
              <a:t>ar</a:t>
            </a:r>
            <a:r>
              <a:rPr lang="zh-CN" altLang="zh-CN" sz="3200" dirty="0">
                <a:solidFill>
                  <a:schemeClr val="tx2">
                    <a:lumMod val="50000"/>
                  </a:schemeClr>
                </a:solidFill>
                <a:latin typeface="Arial" panose="020B0604020202020204" pitchFamily="34" charset="0"/>
                <a:ea typeface="-apple-system"/>
              </a:rPr>
              <a:t>p 到最后一个卷积层特征图的大小，然后对其进行池化操作。</a:t>
            </a:r>
            <a:r>
              <a:rPr lang="en-US" altLang="zh-CN" sz="3200" dirty="0">
                <a:solidFill>
                  <a:schemeClr val="tx2">
                    <a:lumMod val="50000"/>
                  </a:schemeClr>
                </a:solidFill>
                <a:latin typeface="Arial" panose="020B0604020202020204" pitchFamily="34" charset="0"/>
                <a:ea typeface="-apple-system"/>
              </a:rPr>
              <a:t>For each image</a:t>
            </a:r>
            <a:r>
              <a:rPr lang="zh-CN" altLang="en-US" sz="3200" dirty="0">
                <a:solidFill>
                  <a:schemeClr val="tx2">
                    <a:lumMod val="50000"/>
                  </a:schemeClr>
                </a:solidFill>
                <a:latin typeface="Arial" panose="020B0604020202020204" pitchFamily="34" charset="0"/>
                <a:ea typeface="-apple-system"/>
              </a:rPr>
              <a:t>，取</a:t>
            </a:r>
            <a:r>
              <a:rPr lang="zh-CN" altLang="zh-CN" sz="3200" dirty="0">
                <a:solidFill>
                  <a:schemeClr val="tx2">
                    <a:lumMod val="50000"/>
                  </a:schemeClr>
                </a:solidFill>
                <a:latin typeface="Arial" panose="020B0604020202020204" pitchFamily="34" charset="0"/>
                <a:ea typeface="-apple-system"/>
              </a:rPr>
              <a:t>余弦得分最高的区域</a:t>
            </a:r>
            <a:r>
              <a:rPr lang="zh-CN" altLang="en-US" sz="3200" dirty="0">
                <a:solidFill>
                  <a:schemeClr val="tx2">
                    <a:lumMod val="50000"/>
                  </a:schemeClr>
                </a:solidFill>
                <a:latin typeface="Arial" panose="020B0604020202020204" pitchFamily="34" charset="0"/>
                <a:ea typeface="-apple-system"/>
              </a:rPr>
              <a:t>，</a:t>
            </a:r>
            <a:r>
              <a:rPr lang="zh-CN" altLang="zh-CN" sz="3200" dirty="0">
                <a:solidFill>
                  <a:schemeClr val="tx2">
                    <a:lumMod val="50000"/>
                  </a:schemeClr>
                </a:solidFill>
                <a:latin typeface="Arial" panose="020B0604020202020204" pitchFamily="34" charset="0"/>
                <a:ea typeface="-apple-system"/>
              </a:rPr>
              <a:t>给出了目标的位置，将得分保存，用于排序。</a:t>
            </a:r>
            <a:endParaRPr lang="en-US" altLang="zh-CN" sz="3200" dirty="0">
              <a:solidFill>
                <a:schemeClr val="tx2">
                  <a:lumMod val="50000"/>
                </a:schemeClr>
              </a:solidFill>
              <a:latin typeface="Arial" panose="020B0604020202020204" pitchFamily="34" charset="0"/>
              <a:ea typeface="-apple-system"/>
            </a:endParaRPr>
          </a:p>
          <a:p>
            <a:pPr lvl="0" defTabSz="914400" eaLnBrk="0" fontAlgn="base" hangingPunct="0">
              <a:spcBef>
                <a:spcPct val="0"/>
              </a:spcBef>
              <a:spcAft>
                <a:spcPct val="0"/>
              </a:spcAft>
            </a:pPr>
            <a:endParaRPr lang="zh-CN" altLang="zh-CN" sz="3200" dirty="0">
              <a:solidFill>
                <a:schemeClr val="tx2">
                  <a:lumMod val="50000"/>
                </a:schemeClr>
              </a:solidFill>
              <a:latin typeface="Arial" panose="020B0604020202020204" pitchFamily="34" charset="0"/>
              <a:ea typeface="-apple-system"/>
            </a:endParaRPr>
          </a:p>
          <a:p>
            <a:pPr lvl="0" defTabSz="914400" eaLnBrk="0" fontAlgn="base" hangingPunct="0">
              <a:spcBef>
                <a:spcPct val="0"/>
              </a:spcBef>
              <a:spcAft>
                <a:spcPct val="0"/>
              </a:spcAft>
              <a:buFontTx/>
              <a:buChar char="•"/>
            </a:pPr>
            <a:r>
              <a:rPr lang="zh-CN" altLang="zh-CN" sz="3200" i="1" dirty="0">
                <a:solidFill>
                  <a:schemeClr val="accent5"/>
                </a:solidFill>
                <a:latin typeface="Arial" panose="020B0604020202020204" pitchFamily="34" charset="0"/>
                <a:ea typeface="-apple-system"/>
              </a:rPr>
              <a:t>Class-Specific Spatial Reranking (CS-SR)</a:t>
            </a:r>
            <a:endParaRPr lang="en-US" altLang="zh-CN" sz="3200" dirty="0">
              <a:solidFill>
                <a:schemeClr val="accent5"/>
              </a:solidFill>
              <a:latin typeface="Arial" panose="020B0604020202020204" pitchFamily="34" charset="0"/>
              <a:ea typeface="-apple-system"/>
            </a:endParaRPr>
          </a:p>
          <a:p>
            <a:pPr lvl="0" defTabSz="914400" eaLnBrk="0" fontAlgn="base" hangingPunct="0">
              <a:spcBef>
                <a:spcPct val="0"/>
              </a:spcBef>
              <a:spcAft>
                <a:spcPct val="0"/>
              </a:spcAft>
            </a:pPr>
            <a:r>
              <a:rPr lang="zh-CN" altLang="zh-CN" sz="3200" dirty="0">
                <a:solidFill>
                  <a:schemeClr val="tx2">
                    <a:lumMod val="50000"/>
                  </a:schemeClr>
                </a:solidFill>
                <a:latin typeface="Arial" panose="020B0604020202020204" pitchFamily="34" charset="0"/>
                <a:ea typeface="-apple-system"/>
              </a:rPr>
              <a:t>使用微调后的网络的话，就可以使用每个 RPN 建议的分类得分来作为查询对象的相似的分数。接下来就和 CA-SR 相似，保存最高的得分用于排序。</a:t>
            </a:r>
          </a:p>
        </p:txBody>
      </p:sp>
      <p:sp>
        <p:nvSpPr>
          <p:cNvPr id="22" name="Rectangle 17">
            <a:extLst>
              <a:ext uri="{FF2B5EF4-FFF2-40B4-BE49-F238E27FC236}">
                <a16:creationId xmlns:a16="http://schemas.microsoft.com/office/drawing/2014/main" id="{4F9934E3-CE5E-425C-92D8-A9AB6CA2702D}"/>
              </a:ext>
            </a:extLst>
          </p:cNvPr>
          <p:cNvSpPr>
            <a:spLocks noChangeArrowheads="1"/>
          </p:cNvSpPr>
          <p:nvPr/>
        </p:nvSpPr>
        <p:spPr bwMode="auto">
          <a:xfrm>
            <a:off x="0" y="-298749"/>
            <a:ext cx="65" cy="597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rgbClr val="1A1A1A"/>
              </a:solidFill>
              <a:effectLst/>
              <a:latin typeface="Arial" panose="020B0604020202020204" pitchFamily="34" charset="0"/>
              <a:ea typeface="-apple-system"/>
            </a:endParaRPr>
          </a:p>
        </p:txBody>
      </p:sp>
      <p:sp>
        <p:nvSpPr>
          <p:cNvPr id="23" name="AutoShape 18" descr="N">
            <a:extLst>
              <a:ext uri="{FF2B5EF4-FFF2-40B4-BE49-F238E27FC236}">
                <a16:creationId xmlns:a16="http://schemas.microsoft.com/office/drawing/2014/main" id="{9E6A10A4-52ED-466B-804F-43AAFD4B582F}"/>
              </a:ext>
            </a:extLst>
          </p:cNvPr>
          <p:cNvSpPr>
            <a:spLocks noChangeAspect="1" noChangeArrowheads="1"/>
          </p:cNvSpPr>
          <p:nvPr/>
        </p:nvSpPr>
        <p:spPr bwMode="auto">
          <a:xfrm>
            <a:off x="6581775" y="-7000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19" descr="N">
            <a:extLst>
              <a:ext uri="{FF2B5EF4-FFF2-40B4-BE49-F238E27FC236}">
                <a16:creationId xmlns:a16="http://schemas.microsoft.com/office/drawing/2014/main" id="{07D84483-BE29-4FEA-84E3-D9A988C6E2BB}"/>
              </a:ext>
            </a:extLst>
          </p:cNvPr>
          <p:cNvSpPr>
            <a:spLocks noChangeAspect="1" noChangeArrowheads="1"/>
          </p:cNvSpPr>
          <p:nvPr/>
        </p:nvSpPr>
        <p:spPr bwMode="auto">
          <a:xfrm>
            <a:off x="3556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88226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pic>
        <p:nvPicPr>
          <p:cNvPr id="2" name="图片 1">
            <a:extLst>
              <a:ext uri="{FF2B5EF4-FFF2-40B4-BE49-F238E27FC236}">
                <a16:creationId xmlns:a16="http://schemas.microsoft.com/office/drawing/2014/main" id="{9C820649-41D6-4E36-A09B-5C74E38BA98F}"/>
              </a:ext>
            </a:extLst>
          </p:cNvPr>
          <p:cNvPicPr>
            <a:picLocks noChangeAspect="1"/>
          </p:cNvPicPr>
          <p:nvPr/>
        </p:nvPicPr>
        <p:blipFill>
          <a:blip r:embed="rId2"/>
          <a:stretch>
            <a:fillRect/>
          </a:stretch>
        </p:blipFill>
        <p:spPr>
          <a:xfrm>
            <a:off x="3815861" y="4706091"/>
            <a:ext cx="15808569" cy="6521482"/>
          </a:xfrm>
          <a:prstGeom prst="rect">
            <a:avLst/>
          </a:prstGeom>
        </p:spPr>
      </p:pic>
      <p:sp>
        <p:nvSpPr>
          <p:cNvPr id="3" name="文本框 2">
            <a:extLst>
              <a:ext uri="{FF2B5EF4-FFF2-40B4-BE49-F238E27FC236}">
                <a16:creationId xmlns:a16="http://schemas.microsoft.com/office/drawing/2014/main" id="{2369A791-11BA-478C-9CCC-14104FBB9AB2}"/>
              </a:ext>
            </a:extLst>
          </p:cNvPr>
          <p:cNvSpPr txBox="1"/>
          <p:nvPr/>
        </p:nvSpPr>
        <p:spPr>
          <a:xfrm>
            <a:off x="2338754" y="2795954"/>
            <a:ext cx="6506308" cy="754053"/>
          </a:xfrm>
          <a:prstGeom prst="rect">
            <a:avLst/>
          </a:prstGeom>
          <a:noFill/>
        </p:spPr>
        <p:txBody>
          <a:bodyPr wrap="square" rtlCol="0">
            <a:spAutoFit/>
          </a:bodyPr>
          <a:lstStyle/>
          <a:p>
            <a:r>
              <a:rPr lang="en-US" altLang="zh-CN" dirty="0">
                <a:solidFill>
                  <a:schemeClr val="accent5"/>
                </a:solidFill>
              </a:rPr>
              <a:t>Query </a:t>
            </a:r>
            <a:r>
              <a:rPr lang="en-US" altLang="zh-CN" dirty="0" err="1">
                <a:solidFill>
                  <a:schemeClr val="accent5"/>
                </a:solidFill>
              </a:rPr>
              <a:t>Expasion</a:t>
            </a:r>
            <a:r>
              <a:rPr lang="en-US" altLang="zh-CN" dirty="0">
                <a:solidFill>
                  <a:schemeClr val="accent5"/>
                </a:solidFill>
              </a:rPr>
              <a:t> (QE):</a:t>
            </a:r>
            <a:endParaRPr lang="zh-CN" altLang="en-US" dirty="0">
              <a:solidFill>
                <a:schemeClr val="accent5"/>
              </a:solidFill>
            </a:endParaRPr>
          </a:p>
        </p:txBody>
      </p:sp>
      <p:sp>
        <p:nvSpPr>
          <p:cNvPr id="15" name="Rectangle 7">
            <a:extLst>
              <a:ext uri="{FF2B5EF4-FFF2-40B4-BE49-F238E27FC236}">
                <a16:creationId xmlns:a16="http://schemas.microsoft.com/office/drawing/2014/main" id="{AB339951-B601-40A7-A376-71158FFB9955}"/>
              </a:ext>
            </a:extLst>
          </p:cNvPr>
          <p:cNvSpPr>
            <a:spLocks noChangeArrowheads="1"/>
          </p:cNvSpPr>
          <p:nvPr/>
        </p:nvSpPr>
        <p:spPr bwMode="auto">
          <a:xfrm>
            <a:off x="0" y="-110211"/>
            <a:ext cx="65"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65029" rIns="0" bIns="1317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rgbClr val="1A1A1A"/>
              </a:solidFill>
              <a:effectLst/>
              <a:latin typeface="Arial" panose="020B0604020202020204" pitchFamily="34" charset="0"/>
              <a:ea typeface="-apple-system"/>
            </a:endParaRPr>
          </a:p>
        </p:txBody>
      </p:sp>
      <p:sp>
        <p:nvSpPr>
          <p:cNvPr id="16" name="AutoShape 8" descr="11\times5\times2 = 110">
            <a:extLst>
              <a:ext uri="{FF2B5EF4-FFF2-40B4-BE49-F238E27FC236}">
                <a16:creationId xmlns:a16="http://schemas.microsoft.com/office/drawing/2014/main" id="{C48C504E-E32E-47D9-8044-3FF543AA49FA}"/>
              </a:ext>
            </a:extLst>
          </p:cNvPr>
          <p:cNvSpPr>
            <a:spLocks noChangeAspect="1" noChangeArrowheads="1"/>
          </p:cNvSpPr>
          <p:nvPr/>
        </p:nvSpPr>
        <p:spPr bwMode="auto">
          <a:xfrm>
            <a:off x="6756400" y="9051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9" descr="30\times4\times2=240">
            <a:extLst>
              <a:ext uri="{FF2B5EF4-FFF2-40B4-BE49-F238E27FC236}">
                <a16:creationId xmlns:a16="http://schemas.microsoft.com/office/drawing/2014/main" id="{65BDD673-79E9-4B0C-B8DA-0137638D84E6}"/>
              </a:ext>
            </a:extLst>
          </p:cNvPr>
          <p:cNvSpPr>
            <a:spLocks noChangeAspect="1" noChangeArrowheads="1"/>
          </p:cNvSpPr>
          <p:nvPr/>
        </p:nvSpPr>
        <p:spPr bwMode="auto">
          <a:xfrm>
            <a:off x="16830675" y="9051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7456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376506" y="956606"/>
            <a:ext cx="11634275"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Faster R-CNN Features for Instance Search</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https://arxiv.org/pdf/1604.08893.pdf</a:t>
            </a:r>
          </a:p>
        </p:txBody>
      </p:sp>
      <p:sp>
        <p:nvSpPr>
          <p:cNvPr id="3" name="文本框 2">
            <a:extLst>
              <a:ext uri="{FF2B5EF4-FFF2-40B4-BE49-F238E27FC236}">
                <a16:creationId xmlns:a16="http://schemas.microsoft.com/office/drawing/2014/main" id="{2369A791-11BA-478C-9CCC-14104FBB9AB2}"/>
              </a:ext>
            </a:extLst>
          </p:cNvPr>
          <p:cNvSpPr txBox="1"/>
          <p:nvPr/>
        </p:nvSpPr>
        <p:spPr>
          <a:xfrm>
            <a:off x="2338754" y="2795954"/>
            <a:ext cx="7343128" cy="707886"/>
          </a:xfrm>
          <a:prstGeom prst="rect">
            <a:avLst/>
          </a:prstGeom>
          <a:noFill/>
        </p:spPr>
        <p:txBody>
          <a:bodyPr wrap="square" rtlCol="0">
            <a:spAutoFit/>
          </a:bodyPr>
          <a:lstStyle/>
          <a:p>
            <a:pPr lvl="0" defTabSz="914400" eaLnBrk="0" fontAlgn="base" hangingPunct="0">
              <a:spcBef>
                <a:spcPct val="0"/>
              </a:spcBef>
              <a:spcAft>
                <a:spcPct val="0"/>
              </a:spcAft>
            </a:pPr>
            <a:r>
              <a:rPr lang="zh-CN" altLang="zh-CN" sz="4000" b="1" dirty="0">
                <a:solidFill>
                  <a:schemeClr val="accent5"/>
                </a:solidFill>
                <a:latin typeface="Arial" panose="020B0604020202020204" pitchFamily="34" charset="0"/>
                <a:ea typeface="-apple-system"/>
              </a:rPr>
              <a:t>Fine-tuning Faster R-CNN</a:t>
            </a:r>
            <a:r>
              <a:rPr lang="zh-CN" altLang="en-US" sz="4000" b="1" dirty="0">
                <a:solidFill>
                  <a:schemeClr val="accent5"/>
                </a:solidFill>
                <a:latin typeface="Arial" panose="020B0604020202020204" pitchFamily="34" charset="0"/>
                <a:ea typeface="-apple-system"/>
              </a:rPr>
              <a:t>：</a:t>
            </a:r>
            <a:endParaRPr lang="zh-CN" altLang="zh-CN" sz="4000" b="1" dirty="0">
              <a:solidFill>
                <a:schemeClr val="accent5"/>
              </a:solidFill>
              <a:latin typeface="Arial" panose="020B0604020202020204" pitchFamily="34" charset="0"/>
              <a:ea typeface="-apple-system"/>
            </a:endParaRPr>
          </a:p>
        </p:txBody>
      </p:sp>
      <p:sp>
        <p:nvSpPr>
          <p:cNvPr id="5" name="文本框 4">
            <a:extLst>
              <a:ext uri="{FF2B5EF4-FFF2-40B4-BE49-F238E27FC236}">
                <a16:creationId xmlns:a16="http://schemas.microsoft.com/office/drawing/2014/main" id="{CBD505C9-D8DD-4D1E-BB8D-BBEA763B1377}"/>
              </a:ext>
            </a:extLst>
          </p:cNvPr>
          <p:cNvSpPr txBox="1"/>
          <p:nvPr/>
        </p:nvSpPr>
        <p:spPr>
          <a:xfrm>
            <a:off x="2345340" y="3763489"/>
            <a:ext cx="20245719" cy="1077218"/>
          </a:xfrm>
          <a:prstGeom prst="rect">
            <a:avLst/>
          </a:prstGeom>
          <a:noFill/>
        </p:spPr>
        <p:txBody>
          <a:bodyPr wrap="square" rtlCol="0">
            <a:spAutoFit/>
          </a:bodyPr>
          <a:lstStyle/>
          <a:p>
            <a:pPr lvl="0" defTabSz="914400" eaLnBrk="0" fontAlgn="base" hangingPunct="0">
              <a:spcBef>
                <a:spcPct val="0"/>
              </a:spcBef>
              <a:spcAft>
                <a:spcPct val="0"/>
              </a:spcAft>
            </a:pPr>
            <a:r>
              <a:rPr lang="zh-CN" altLang="en-US" sz="3200" dirty="0">
                <a:solidFill>
                  <a:srgbClr val="1A1A1A"/>
                </a:solidFill>
                <a:latin typeface="Arial" panose="020B0604020202020204" pitchFamily="34" charset="0"/>
                <a:ea typeface="-apple-system"/>
              </a:rPr>
              <a:t>論文</a:t>
            </a:r>
            <a:r>
              <a:rPr lang="zh-CN" altLang="zh-CN" sz="3200" dirty="0">
                <a:solidFill>
                  <a:srgbClr val="1A1A1A"/>
                </a:solidFill>
                <a:latin typeface="Arial" panose="020B0604020202020204" pitchFamily="34" charset="0"/>
                <a:ea typeface="-apple-system"/>
              </a:rPr>
              <a:t>使用检索的图像来微调预训练网络，来判断其对检索性能的影响。我们选择了预训练的VGG16 Faster R-CNN 模型，该模型已经在 Microsoft COCO 进行训练。</a:t>
            </a:r>
            <a:endParaRPr lang="en-US" altLang="zh-CN" sz="3200" dirty="0">
              <a:solidFill>
                <a:srgbClr val="1A1A1A"/>
              </a:solidFill>
              <a:latin typeface="Arial" panose="020B0604020202020204" pitchFamily="34" charset="0"/>
              <a:ea typeface="-apple-system"/>
            </a:endParaRPr>
          </a:p>
        </p:txBody>
      </p:sp>
      <p:sp>
        <p:nvSpPr>
          <p:cNvPr id="15" name="Rectangle 7">
            <a:extLst>
              <a:ext uri="{FF2B5EF4-FFF2-40B4-BE49-F238E27FC236}">
                <a16:creationId xmlns:a16="http://schemas.microsoft.com/office/drawing/2014/main" id="{AB339951-B601-40A7-A376-71158FFB9955}"/>
              </a:ext>
            </a:extLst>
          </p:cNvPr>
          <p:cNvSpPr>
            <a:spLocks noChangeArrowheads="1"/>
          </p:cNvSpPr>
          <p:nvPr/>
        </p:nvSpPr>
        <p:spPr bwMode="auto">
          <a:xfrm>
            <a:off x="0" y="-110211"/>
            <a:ext cx="65"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65029" rIns="0" bIns="1317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rgbClr val="1A1A1A"/>
              </a:solidFill>
              <a:effectLst/>
              <a:latin typeface="Arial" panose="020B0604020202020204" pitchFamily="34" charset="0"/>
              <a:ea typeface="-apple-system"/>
            </a:endParaRPr>
          </a:p>
        </p:txBody>
      </p:sp>
      <p:sp>
        <p:nvSpPr>
          <p:cNvPr id="16" name="AutoShape 8" descr="11\times5\times2 = 110">
            <a:extLst>
              <a:ext uri="{FF2B5EF4-FFF2-40B4-BE49-F238E27FC236}">
                <a16:creationId xmlns:a16="http://schemas.microsoft.com/office/drawing/2014/main" id="{C48C504E-E32E-47D9-8044-3FF543AA49FA}"/>
              </a:ext>
            </a:extLst>
          </p:cNvPr>
          <p:cNvSpPr>
            <a:spLocks noChangeAspect="1" noChangeArrowheads="1"/>
          </p:cNvSpPr>
          <p:nvPr/>
        </p:nvSpPr>
        <p:spPr bwMode="auto">
          <a:xfrm>
            <a:off x="6756400" y="9051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9" descr="30\times4\times2=240">
            <a:extLst>
              <a:ext uri="{FF2B5EF4-FFF2-40B4-BE49-F238E27FC236}">
                <a16:creationId xmlns:a16="http://schemas.microsoft.com/office/drawing/2014/main" id="{65BDD673-79E9-4B0C-B8DA-0137638D84E6}"/>
              </a:ext>
            </a:extLst>
          </p:cNvPr>
          <p:cNvSpPr>
            <a:spLocks noChangeAspect="1" noChangeArrowheads="1"/>
          </p:cNvSpPr>
          <p:nvPr/>
        </p:nvSpPr>
        <p:spPr bwMode="auto">
          <a:xfrm>
            <a:off x="16830675" y="9051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28629D66-5B98-4F86-9EF8-B689B5F861D6}"/>
              </a:ext>
            </a:extLst>
          </p:cNvPr>
          <p:cNvPicPr>
            <a:picLocks noChangeAspect="1"/>
          </p:cNvPicPr>
          <p:nvPr/>
        </p:nvPicPr>
        <p:blipFill>
          <a:blip r:embed="rId2"/>
          <a:stretch>
            <a:fillRect/>
          </a:stretch>
        </p:blipFill>
        <p:spPr>
          <a:xfrm>
            <a:off x="2026024" y="5150482"/>
            <a:ext cx="19059203" cy="5821477"/>
          </a:xfrm>
          <a:prstGeom prst="rect">
            <a:avLst/>
          </a:prstGeom>
        </p:spPr>
      </p:pic>
      <p:sp>
        <p:nvSpPr>
          <p:cNvPr id="6" name="文本框 5">
            <a:extLst>
              <a:ext uri="{FF2B5EF4-FFF2-40B4-BE49-F238E27FC236}">
                <a16:creationId xmlns:a16="http://schemas.microsoft.com/office/drawing/2014/main" id="{54EB1EEE-962B-456E-B880-89B3BB8F2095}"/>
              </a:ext>
            </a:extLst>
          </p:cNvPr>
          <p:cNvSpPr txBox="1"/>
          <p:nvPr/>
        </p:nvSpPr>
        <p:spPr>
          <a:xfrm>
            <a:off x="2345340" y="11134165"/>
            <a:ext cx="19901647" cy="2185214"/>
          </a:xfrm>
          <a:prstGeom prst="rect">
            <a:avLst/>
          </a:prstGeom>
          <a:noFill/>
        </p:spPr>
        <p:txBody>
          <a:bodyPr wrap="square" rtlCol="0">
            <a:spAutoFit/>
          </a:bodyPr>
          <a:lstStyle/>
          <a:p>
            <a:r>
              <a:rPr lang="zh-CN" altLang="en-US" sz="3600" dirty="0">
                <a:solidFill>
                  <a:schemeClr val="accent6"/>
                </a:solidFill>
                <a:latin typeface="-apple-system"/>
              </a:rPr>
              <a:t>使用策略 </a:t>
            </a:r>
            <a:r>
              <a:rPr lang="en-US" altLang="zh-CN" sz="3600" dirty="0">
                <a:solidFill>
                  <a:schemeClr val="accent6"/>
                </a:solidFill>
                <a:latin typeface="-apple-system"/>
              </a:rPr>
              <a:t>2 </a:t>
            </a:r>
            <a:r>
              <a:rPr lang="zh-CN" altLang="en-US" sz="3600" dirty="0">
                <a:solidFill>
                  <a:schemeClr val="accent6"/>
                </a:solidFill>
                <a:latin typeface="-apple-system"/>
              </a:rPr>
              <a:t>得到的检测结果更准确，并且更接近目标。</a:t>
            </a:r>
            <a:endParaRPr lang="en-US" altLang="zh-CN" sz="3600" dirty="0">
              <a:solidFill>
                <a:schemeClr val="accent6"/>
              </a:solidFill>
              <a:latin typeface="-apple-system"/>
            </a:endParaRPr>
          </a:p>
          <a:p>
            <a:endParaRPr lang="en-US" altLang="zh-CN" sz="3600" dirty="0">
              <a:solidFill>
                <a:schemeClr val="accent6"/>
              </a:solidFill>
              <a:latin typeface="-apple-system"/>
            </a:endParaRPr>
          </a:p>
          <a:p>
            <a:endParaRPr lang="en-US" altLang="zh-CN" sz="3600" dirty="0">
              <a:solidFill>
                <a:schemeClr val="accent6"/>
              </a:solidFill>
              <a:latin typeface="-apple-system"/>
            </a:endParaRPr>
          </a:p>
          <a:p>
            <a:r>
              <a:rPr lang="en-US" altLang="zh-CN" sz="2800" dirty="0">
                <a:solidFill>
                  <a:schemeClr val="accent6"/>
                </a:solidFill>
                <a:latin typeface="-apple-system"/>
              </a:rPr>
              <a:t>Codes: https://github.com/imatge-upc/retrieval-2016-deepvision</a:t>
            </a:r>
            <a:endParaRPr lang="zh-CN" altLang="en-US" sz="2800" dirty="0">
              <a:solidFill>
                <a:schemeClr val="accent6"/>
              </a:solidFill>
              <a:latin typeface="-apple-system"/>
            </a:endParaRPr>
          </a:p>
        </p:txBody>
      </p:sp>
    </p:spTree>
    <p:extLst>
      <p:ext uri="{BB962C8B-B14F-4D97-AF65-F5344CB8AC3E}">
        <p14:creationId xmlns:p14="http://schemas.microsoft.com/office/powerpoint/2010/main" val="596620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4337" name="TextBox 503"/>
          <p:cNvSpPr txBox="1">
            <a:spLocks noChangeArrowheads="1"/>
          </p:cNvSpPr>
          <p:nvPr/>
        </p:nvSpPr>
        <p:spPr bwMode="auto">
          <a:xfrm>
            <a:off x="9769475" y="5222875"/>
            <a:ext cx="7843174" cy="1016000"/>
          </a:xfrm>
          <a:prstGeom prst="rect">
            <a:avLst/>
          </a:prstGeom>
          <a:noFill/>
          <a:ln>
            <a:noFill/>
          </a:ln>
          <a:effectLst>
            <a:innerShdw blurRad="63500" dist="50800" dir="189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algn="ctr" eaLnBrk="1" hangingPunct="1"/>
            <a:r>
              <a:rPr lang="en-US" altLang="x-none" sz="6000" b="1" dirty="0">
                <a:solidFill>
                  <a:schemeClr val="accent2">
                    <a:lumMod val="50000"/>
                  </a:schemeClr>
                </a:solidFill>
                <a:latin typeface="Lato" charset="0"/>
                <a:ea typeface="Lato" charset="0"/>
                <a:cs typeface="Lato" charset="0"/>
              </a:rPr>
              <a:t>THANKS</a:t>
            </a:r>
          </a:p>
        </p:txBody>
      </p:sp>
      <p:sp>
        <p:nvSpPr>
          <p:cNvPr id="4" name="TextBox 9">
            <a:extLst>
              <a:ext uri="{FF2B5EF4-FFF2-40B4-BE49-F238E27FC236}">
                <a16:creationId xmlns:a16="http://schemas.microsoft.com/office/drawing/2014/main" id="{6BE90ED4-6DF7-4E1C-92F4-440D6B4FD336}"/>
              </a:ext>
            </a:extLst>
          </p:cNvPr>
          <p:cNvSpPr txBox="1"/>
          <p:nvPr/>
        </p:nvSpPr>
        <p:spPr>
          <a:xfrm>
            <a:off x="8774444" y="13020305"/>
            <a:ext cx="7843174" cy="535531"/>
          </a:xfrm>
          <a:prstGeom prst="rect">
            <a:avLst/>
          </a:prstGeom>
          <a:noFill/>
        </p:spPr>
        <p:txBody>
          <a:bodyPr wrap="none" rtlCol="0">
            <a:spAutoFit/>
          </a:bodyPr>
          <a:lstStyle/>
          <a:p>
            <a:pPr algn="ctr">
              <a:lnSpc>
                <a:spcPct val="80000"/>
              </a:lnSpc>
            </a:pPr>
            <a:fld id="{93BC147E-6E04-4265-AB4E-8CCA6094B341}" type="datetime1">
              <a:rPr lang="zh-CN" altLang="en-US" sz="3600" smtClean="0">
                <a:solidFill>
                  <a:schemeClr val="accent2"/>
                </a:solidFill>
                <a:latin typeface="Lato Light"/>
                <a:cs typeface="Lato Light"/>
              </a:rPr>
              <a:t>2018/6/10</a:t>
            </a:fld>
            <a:r>
              <a:rPr lang="zh-CN" altLang="en-US" sz="3600" dirty="0">
                <a:solidFill>
                  <a:schemeClr val="accent2"/>
                </a:solidFill>
                <a:latin typeface="Lato Light"/>
                <a:cs typeface="Lato Light"/>
              </a:rPr>
              <a:t>                                   </a:t>
            </a:r>
            <a:r>
              <a:rPr lang="en-US" sz="3600" dirty="0">
                <a:solidFill>
                  <a:schemeClr val="accent2"/>
                </a:solidFill>
                <a:latin typeface="Lato Light"/>
                <a:cs typeface="Lato Light"/>
              </a:rPr>
              <a:t>	wenbo</a:t>
            </a:r>
          </a:p>
        </p:txBody>
      </p:sp>
    </p:spTree>
    <p:extLst>
      <p:ext uri="{BB962C8B-B14F-4D97-AF65-F5344CB8AC3E}">
        <p14:creationId xmlns:p14="http://schemas.microsoft.com/office/powerpoint/2010/main" val="84510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14A363-6BFB-4E48-A5BE-5480497E9A75}"/>
              </a:ext>
            </a:extLst>
          </p:cNvPr>
          <p:cNvPicPr>
            <a:picLocks noChangeAspect="1"/>
          </p:cNvPicPr>
          <p:nvPr/>
        </p:nvPicPr>
        <p:blipFill>
          <a:blip r:embed="rId2"/>
          <a:stretch>
            <a:fillRect/>
          </a:stretch>
        </p:blipFill>
        <p:spPr>
          <a:xfrm>
            <a:off x="6968208" y="2598750"/>
            <a:ext cx="10486037" cy="6175974"/>
          </a:xfrm>
          <a:prstGeom prst="rect">
            <a:avLst/>
          </a:prstGeom>
        </p:spPr>
      </p:pic>
      <p:sp>
        <p:nvSpPr>
          <p:cNvPr id="12" name="TextBox 11"/>
          <p:cNvSpPr txBox="1"/>
          <p:nvPr/>
        </p:nvSpPr>
        <p:spPr>
          <a:xfrm>
            <a:off x="-145505" y="956606"/>
            <a:ext cx="24678294"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R-CNN: Rich feature hierarchies for accurate object detection and semantic segmentation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506905" y="1662219"/>
            <a:ext cx="7373365" cy="630557"/>
          </a:xfrm>
          <a:prstGeom prst="rect">
            <a:avLst/>
          </a:prstGeom>
          <a:noFill/>
        </p:spPr>
        <p:txBody>
          <a:bodyPr wrap="none" rtlCol="0">
            <a:spAutoFit/>
          </a:bodyPr>
          <a:lstStyle/>
          <a:p>
            <a:pPr algn="ctr">
              <a:lnSpc>
                <a:spcPct val="80000"/>
              </a:lnSpc>
            </a:pPr>
            <a:r>
              <a:rPr lang="en-US" altLang="zh-CN" dirty="0"/>
              <a:t>https://arxiv.org/abs/1311.2524</a:t>
            </a:r>
            <a:endParaRPr lang="en-US" sz="2800" dirty="0">
              <a:latin typeface="Lato Light"/>
              <a:cs typeface="Lato Light"/>
            </a:endParaRPr>
          </a:p>
        </p:txBody>
      </p:sp>
      <p:sp>
        <p:nvSpPr>
          <p:cNvPr id="3" name="文本框 2">
            <a:extLst>
              <a:ext uri="{FF2B5EF4-FFF2-40B4-BE49-F238E27FC236}">
                <a16:creationId xmlns:a16="http://schemas.microsoft.com/office/drawing/2014/main" id="{F4B50C18-696D-4EA9-82FA-0FADE8581455}"/>
              </a:ext>
            </a:extLst>
          </p:cNvPr>
          <p:cNvSpPr txBox="1"/>
          <p:nvPr/>
        </p:nvSpPr>
        <p:spPr>
          <a:xfrm>
            <a:off x="1115334" y="9134751"/>
            <a:ext cx="22191784" cy="4062651"/>
          </a:xfrm>
          <a:prstGeom prst="rect">
            <a:avLst/>
          </a:prstGeom>
          <a:noFill/>
        </p:spPr>
        <p:txBody>
          <a:bodyPr wrap="square" rtlCol="0">
            <a:spAutoFit/>
          </a:bodyPr>
          <a:lstStyle/>
          <a:p>
            <a:r>
              <a:rPr lang="en-US" altLang="zh-CN" dirty="0">
                <a:solidFill>
                  <a:schemeClr val="tx2"/>
                </a:solidFill>
              </a:rPr>
              <a:t>Step3:</a:t>
            </a:r>
            <a:r>
              <a:rPr lang="zh-CN" altLang="en-US" dirty="0">
                <a:solidFill>
                  <a:schemeClr val="tx2"/>
                </a:solidFill>
              </a:rPr>
              <a:t>分类器</a:t>
            </a:r>
            <a:r>
              <a:rPr lang="en-US" altLang="zh-CN" dirty="0">
                <a:solidFill>
                  <a:schemeClr val="tx2"/>
                </a:solidFill>
              </a:rPr>
              <a:t>(SVMs)</a:t>
            </a:r>
          </a:p>
          <a:p>
            <a:endParaRPr lang="en-US" altLang="zh-CN" dirty="0">
              <a:solidFill>
                <a:schemeClr val="tx2"/>
              </a:solidFill>
            </a:endParaRPr>
          </a:p>
          <a:p>
            <a:r>
              <a:rPr lang="zh-CN" altLang="en-US" dirty="0">
                <a:solidFill>
                  <a:schemeClr val="tx2"/>
                </a:solidFill>
              </a:rPr>
              <a:t>训练：对于所有</a:t>
            </a:r>
            <a:r>
              <a:rPr lang="en-US" altLang="zh-CN" dirty="0">
                <a:solidFill>
                  <a:schemeClr val="tx2"/>
                </a:solidFill>
              </a:rPr>
              <a:t>proposal</a:t>
            </a:r>
            <a:r>
              <a:rPr lang="zh-CN" altLang="en-US" dirty="0">
                <a:solidFill>
                  <a:schemeClr val="tx2"/>
                </a:solidFill>
              </a:rPr>
              <a:t>进行严格的标定（可以这样理解，当且仅当一个候选框完全包含</a:t>
            </a:r>
            <a:r>
              <a:rPr lang="en-US" altLang="zh-CN" dirty="0">
                <a:solidFill>
                  <a:schemeClr val="tx2"/>
                </a:solidFill>
              </a:rPr>
              <a:t>ground truth</a:t>
            </a:r>
            <a:r>
              <a:rPr lang="zh-CN" altLang="en-US" dirty="0">
                <a:solidFill>
                  <a:schemeClr val="tx2"/>
                </a:solidFill>
              </a:rPr>
              <a:t>区域且不属于</a:t>
            </a:r>
            <a:r>
              <a:rPr lang="en-US" altLang="zh-CN" dirty="0">
                <a:solidFill>
                  <a:schemeClr val="tx2"/>
                </a:solidFill>
              </a:rPr>
              <a:t>ground truth</a:t>
            </a:r>
            <a:r>
              <a:rPr lang="zh-CN" altLang="en-US" dirty="0">
                <a:solidFill>
                  <a:schemeClr val="tx2"/>
                </a:solidFill>
              </a:rPr>
              <a:t>部分不超过候选框区域的</a:t>
            </a:r>
            <a:r>
              <a:rPr lang="en-US" altLang="zh-CN" dirty="0">
                <a:solidFill>
                  <a:schemeClr val="tx2"/>
                </a:solidFill>
              </a:rPr>
              <a:t>5%</a:t>
            </a:r>
            <a:r>
              <a:rPr lang="zh-CN" altLang="en-US" dirty="0">
                <a:solidFill>
                  <a:schemeClr val="tx2"/>
                </a:solidFill>
              </a:rPr>
              <a:t>时认为该候选框标定结果为目标，否则位背景），然后将所有</a:t>
            </a:r>
            <a:r>
              <a:rPr lang="en-US" altLang="zh-CN" dirty="0">
                <a:solidFill>
                  <a:schemeClr val="tx2"/>
                </a:solidFill>
              </a:rPr>
              <a:t>proposal</a:t>
            </a:r>
            <a:r>
              <a:rPr lang="zh-CN" altLang="en-US" dirty="0">
                <a:solidFill>
                  <a:schemeClr val="tx2"/>
                </a:solidFill>
              </a:rPr>
              <a:t>经过</a:t>
            </a:r>
            <a:r>
              <a:rPr lang="en-US" altLang="zh-CN" dirty="0">
                <a:solidFill>
                  <a:schemeClr val="tx2"/>
                </a:solidFill>
              </a:rPr>
              <a:t>CNN</a:t>
            </a:r>
            <a:r>
              <a:rPr lang="zh-CN" altLang="en-US" dirty="0">
                <a:solidFill>
                  <a:schemeClr val="tx2"/>
                </a:solidFill>
              </a:rPr>
              <a:t>处理得到的特征和</a:t>
            </a:r>
            <a:r>
              <a:rPr lang="en-US" altLang="zh-CN" dirty="0">
                <a:solidFill>
                  <a:schemeClr val="tx2"/>
                </a:solidFill>
              </a:rPr>
              <a:t>SVM</a:t>
            </a:r>
            <a:r>
              <a:rPr lang="zh-CN" altLang="en-US" dirty="0">
                <a:solidFill>
                  <a:schemeClr val="tx2"/>
                </a:solidFill>
              </a:rPr>
              <a:t>新标定结果输入到</a:t>
            </a:r>
            <a:r>
              <a:rPr lang="en-US" altLang="zh-CN" dirty="0">
                <a:solidFill>
                  <a:schemeClr val="tx2"/>
                </a:solidFill>
              </a:rPr>
              <a:t>SVMs</a:t>
            </a:r>
            <a:r>
              <a:rPr lang="zh-CN" altLang="en-US" dirty="0">
                <a:solidFill>
                  <a:schemeClr val="tx2"/>
                </a:solidFill>
              </a:rPr>
              <a:t>分类器进行训练得到分类器预测模型。</a:t>
            </a:r>
          </a:p>
        </p:txBody>
      </p:sp>
    </p:spTree>
    <p:extLst>
      <p:ext uri="{BB962C8B-B14F-4D97-AF65-F5344CB8AC3E}">
        <p14:creationId xmlns:p14="http://schemas.microsoft.com/office/powerpoint/2010/main" val="69233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5505" y="956606"/>
            <a:ext cx="24678294"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R-CNN: Rich feature hierarchies for accurate object detection and semantic segmentation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506905" y="1662219"/>
            <a:ext cx="7373365" cy="630557"/>
          </a:xfrm>
          <a:prstGeom prst="rect">
            <a:avLst/>
          </a:prstGeom>
          <a:noFill/>
        </p:spPr>
        <p:txBody>
          <a:bodyPr wrap="none" rtlCol="0">
            <a:spAutoFit/>
          </a:bodyPr>
          <a:lstStyle/>
          <a:p>
            <a:pPr algn="ctr">
              <a:lnSpc>
                <a:spcPct val="80000"/>
              </a:lnSpc>
            </a:pPr>
            <a:r>
              <a:rPr lang="en-US" altLang="zh-CN" dirty="0"/>
              <a:t>https://arxiv.org/abs/1311.2524</a:t>
            </a:r>
            <a:endParaRPr lang="en-US" sz="2800" dirty="0">
              <a:latin typeface="Lato Light"/>
              <a:cs typeface="Lato Light"/>
            </a:endParaRPr>
          </a:p>
        </p:txBody>
      </p:sp>
      <p:sp>
        <p:nvSpPr>
          <p:cNvPr id="3" name="文本框 2">
            <a:extLst>
              <a:ext uri="{FF2B5EF4-FFF2-40B4-BE49-F238E27FC236}">
                <a16:creationId xmlns:a16="http://schemas.microsoft.com/office/drawing/2014/main" id="{F4B50C18-696D-4EA9-82FA-0FADE8581455}"/>
              </a:ext>
            </a:extLst>
          </p:cNvPr>
          <p:cNvSpPr txBox="1"/>
          <p:nvPr/>
        </p:nvSpPr>
        <p:spPr>
          <a:xfrm>
            <a:off x="1115335" y="7996169"/>
            <a:ext cx="22191784" cy="4893647"/>
          </a:xfrm>
          <a:prstGeom prst="rect">
            <a:avLst/>
          </a:prstGeom>
          <a:noFill/>
        </p:spPr>
        <p:txBody>
          <a:bodyPr wrap="square" rtlCol="0">
            <a:spAutoFit/>
          </a:bodyPr>
          <a:lstStyle/>
          <a:p>
            <a:r>
              <a:rPr lang="zh-CN" altLang="en-US" dirty="0">
                <a:solidFill>
                  <a:schemeClr val="tx2"/>
                </a:solidFill>
              </a:rPr>
              <a:t>结果：</a:t>
            </a:r>
            <a:endParaRPr lang="en-US" altLang="zh-CN" dirty="0">
              <a:solidFill>
                <a:schemeClr val="tx2"/>
              </a:solidFill>
            </a:endParaRPr>
          </a:p>
          <a:p>
            <a:r>
              <a:rPr lang="zh-CN" altLang="en-US" dirty="0">
                <a:solidFill>
                  <a:schemeClr val="tx2"/>
                </a:solidFill>
              </a:rPr>
              <a:t>得到</a:t>
            </a:r>
            <a:r>
              <a:rPr lang="en-US" altLang="zh-CN" dirty="0">
                <a:solidFill>
                  <a:schemeClr val="tx2"/>
                </a:solidFill>
              </a:rPr>
              <a:t>SVMs</a:t>
            </a:r>
            <a:r>
              <a:rPr lang="zh-CN" altLang="en-US" dirty="0">
                <a:solidFill>
                  <a:schemeClr val="tx2"/>
                </a:solidFill>
              </a:rPr>
              <a:t>对于所有</a:t>
            </a:r>
            <a:r>
              <a:rPr lang="en-US" altLang="zh-CN" dirty="0">
                <a:solidFill>
                  <a:schemeClr val="tx2"/>
                </a:solidFill>
              </a:rPr>
              <a:t>Proposal</a:t>
            </a:r>
            <a:r>
              <a:rPr lang="zh-CN" altLang="en-US" dirty="0">
                <a:solidFill>
                  <a:schemeClr val="tx2"/>
                </a:solidFill>
              </a:rPr>
              <a:t>的评分结果，将一些分数较低的</a:t>
            </a:r>
            <a:r>
              <a:rPr lang="en-US" altLang="zh-CN" dirty="0">
                <a:solidFill>
                  <a:schemeClr val="tx2"/>
                </a:solidFill>
              </a:rPr>
              <a:t>proposal</a:t>
            </a:r>
            <a:r>
              <a:rPr lang="zh-CN" altLang="en-US" dirty="0">
                <a:solidFill>
                  <a:schemeClr val="tx2"/>
                </a:solidFill>
              </a:rPr>
              <a:t>去掉后，剩下的</a:t>
            </a:r>
            <a:r>
              <a:rPr lang="en-US" altLang="zh-CN" dirty="0">
                <a:solidFill>
                  <a:schemeClr val="tx2"/>
                </a:solidFill>
              </a:rPr>
              <a:t>proposal</a:t>
            </a:r>
            <a:r>
              <a:rPr lang="zh-CN" altLang="en-US" dirty="0">
                <a:solidFill>
                  <a:schemeClr val="tx2"/>
                </a:solidFill>
              </a:rPr>
              <a:t>中会出现候选框相交的情况。采用非极大值抑制技术，对于相交的两个框或若干个框，找到最能代表最终检测结果的候选框。</a:t>
            </a:r>
            <a:endParaRPr lang="en-US" altLang="zh-CN" dirty="0">
              <a:solidFill>
                <a:schemeClr val="tx2"/>
              </a:solidFill>
            </a:endParaRPr>
          </a:p>
          <a:p>
            <a:endParaRPr lang="en-US" altLang="zh-CN" sz="2800" dirty="0">
              <a:solidFill>
                <a:schemeClr val="tx2"/>
              </a:solidFill>
            </a:endParaRPr>
          </a:p>
          <a:p>
            <a:endParaRPr lang="en-US" altLang="zh-CN" sz="2800" dirty="0">
              <a:solidFill>
                <a:schemeClr val="tx2"/>
              </a:solidFill>
            </a:endParaRPr>
          </a:p>
          <a:p>
            <a:r>
              <a:rPr lang="en-US" altLang="zh-CN" sz="2800" dirty="0">
                <a:solidFill>
                  <a:schemeClr val="accent3"/>
                </a:solidFill>
              </a:rPr>
              <a:t>On the 200-class ILSVRC2013 detection dataset, R-CNN’s </a:t>
            </a:r>
            <a:r>
              <a:rPr lang="en-US" altLang="zh-CN" sz="2800" dirty="0" err="1">
                <a:solidFill>
                  <a:schemeClr val="accent3"/>
                </a:solidFill>
              </a:rPr>
              <a:t>mAP</a:t>
            </a:r>
            <a:r>
              <a:rPr lang="en-US" altLang="zh-CN" sz="2800" dirty="0">
                <a:solidFill>
                  <a:schemeClr val="accent3"/>
                </a:solidFill>
              </a:rPr>
              <a:t> is 31.4%</a:t>
            </a:r>
            <a:endParaRPr lang="zh-CN" altLang="en-US" sz="2800" dirty="0">
              <a:solidFill>
                <a:schemeClr val="accent3"/>
              </a:solidFill>
            </a:endParaRPr>
          </a:p>
          <a:p>
            <a:endParaRPr lang="en-US" altLang="zh-CN" sz="2800" dirty="0">
              <a:solidFill>
                <a:schemeClr val="tx2"/>
              </a:solidFill>
            </a:endParaRPr>
          </a:p>
          <a:p>
            <a:r>
              <a:rPr lang="zh-CN" altLang="en-US" sz="2800" dirty="0">
                <a:solidFill>
                  <a:schemeClr val="accent3"/>
                </a:solidFill>
              </a:rPr>
              <a:t>非极大值抑制：</a:t>
            </a:r>
            <a:r>
              <a:rPr lang="en-US" altLang="zh-CN" sz="2800" dirty="0">
                <a:hlinkClick r:id="rId2"/>
              </a:rPr>
              <a:t>https://blog.csdn.net/lanchunhui/article/details/71216463</a:t>
            </a:r>
            <a:endParaRPr lang="en-US" altLang="zh-CN" sz="2800" dirty="0"/>
          </a:p>
        </p:txBody>
      </p:sp>
      <p:pic>
        <p:nvPicPr>
          <p:cNvPr id="8" name="图片 7">
            <a:extLst>
              <a:ext uri="{FF2B5EF4-FFF2-40B4-BE49-F238E27FC236}">
                <a16:creationId xmlns:a16="http://schemas.microsoft.com/office/drawing/2014/main" id="{7BBAC807-FEAF-4E0E-87C0-D800D84CC1EC}"/>
              </a:ext>
            </a:extLst>
          </p:cNvPr>
          <p:cNvPicPr>
            <a:picLocks noChangeAspect="1"/>
          </p:cNvPicPr>
          <p:nvPr/>
        </p:nvPicPr>
        <p:blipFill>
          <a:blip r:embed="rId3"/>
          <a:stretch>
            <a:fillRect/>
          </a:stretch>
        </p:blipFill>
        <p:spPr>
          <a:xfrm>
            <a:off x="4646671" y="2626984"/>
            <a:ext cx="14566294" cy="4736279"/>
          </a:xfrm>
          <a:prstGeom prst="rect">
            <a:avLst/>
          </a:prstGeom>
        </p:spPr>
      </p:pic>
    </p:spTree>
    <p:extLst>
      <p:ext uri="{BB962C8B-B14F-4D97-AF65-F5344CB8AC3E}">
        <p14:creationId xmlns:p14="http://schemas.microsoft.com/office/powerpoint/2010/main" val="175442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5505" y="956606"/>
            <a:ext cx="24678294"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R-CNN: Rich feature hierarchies for accurate object detection and semantic segmentation</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506905" y="1662219"/>
            <a:ext cx="7373365" cy="630557"/>
          </a:xfrm>
          <a:prstGeom prst="rect">
            <a:avLst/>
          </a:prstGeom>
          <a:noFill/>
        </p:spPr>
        <p:txBody>
          <a:bodyPr wrap="none" rtlCol="0">
            <a:spAutoFit/>
          </a:bodyPr>
          <a:lstStyle/>
          <a:p>
            <a:pPr algn="ctr">
              <a:lnSpc>
                <a:spcPct val="80000"/>
              </a:lnSpc>
            </a:pPr>
            <a:r>
              <a:rPr lang="en-US" altLang="zh-CN" dirty="0"/>
              <a:t>https://arxiv.org/abs/1311.2524</a:t>
            </a:r>
            <a:endParaRPr lang="en-US" sz="2800" dirty="0">
              <a:latin typeface="Lato Light"/>
              <a:cs typeface="Lato Light"/>
            </a:endParaRPr>
          </a:p>
        </p:txBody>
      </p:sp>
      <p:sp>
        <p:nvSpPr>
          <p:cNvPr id="3" name="文本框 2">
            <a:extLst>
              <a:ext uri="{FF2B5EF4-FFF2-40B4-BE49-F238E27FC236}">
                <a16:creationId xmlns:a16="http://schemas.microsoft.com/office/drawing/2014/main" id="{F4B50C18-696D-4EA9-82FA-0FADE8581455}"/>
              </a:ext>
            </a:extLst>
          </p:cNvPr>
          <p:cNvSpPr txBox="1"/>
          <p:nvPr/>
        </p:nvSpPr>
        <p:spPr>
          <a:xfrm>
            <a:off x="1097695" y="8035024"/>
            <a:ext cx="22191784" cy="5355312"/>
          </a:xfrm>
          <a:prstGeom prst="rect">
            <a:avLst/>
          </a:prstGeom>
          <a:noFill/>
        </p:spPr>
        <p:txBody>
          <a:bodyPr wrap="square" rtlCol="0">
            <a:spAutoFit/>
          </a:bodyPr>
          <a:lstStyle/>
          <a:p>
            <a:r>
              <a:rPr lang="en-US" altLang="zh-CN" dirty="0">
                <a:solidFill>
                  <a:schemeClr val="tx2"/>
                </a:solidFill>
              </a:rPr>
              <a:t>Problems:</a:t>
            </a:r>
          </a:p>
          <a:p>
            <a:endParaRPr lang="en-US" altLang="zh-CN" dirty="0">
              <a:solidFill>
                <a:schemeClr val="tx2"/>
              </a:solidFill>
            </a:endParaRPr>
          </a:p>
          <a:p>
            <a:r>
              <a:rPr lang="en-US" altLang="zh-CN" dirty="0">
                <a:solidFill>
                  <a:schemeClr val="tx2"/>
                </a:solidFill>
              </a:rPr>
              <a:t>R-CNN</a:t>
            </a:r>
            <a:r>
              <a:rPr lang="zh-CN" altLang="en-US" dirty="0">
                <a:solidFill>
                  <a:schemeClr val="tx2"/>
                </a:solidFill>
              </a:rPr>
              <a:t>需要对</a:t>
            </a:r>
            <a:r>
              <a:rPr lang="en-US" altLang="zh-CN" dirty="0">
                <a:solidFill>
                  <a:schemeClr val="tx2"/>
                </a:solidFill>
              </a:rPr>
              <a:t>SS</a:t>
            </a:r>
            <a:r>
              <a:rPr lang="zh-CN" altLang="en-US" dirty="0">
                <a:solidFill>
                  <a:schemeClr val="tx2"/>
                </a:solidFill>
              </a:rPr>
              <a:t>提取得到的每个</a:t>
            </a:r>
            <a:r>
              <a:rPr lang="en-US" altLang="zh-CN" dirty="0">
                <a:solidFill>
                  <a:schemeClr val="tx2"/>
                </a:solidFill>
              </a:rPr>
              <a:t>proposal</a:t>
            </a:r>
            <a:r>
              <a:rPr lang="zh-CN" altLang="en-US" dirty="0">
                <a:solidFill>
                  <a:schemeClr val="tx2"/>
                </a:solidFill>
              </a:rPr>
              <a:t>进行一次前向</a:t>
            </a:r>
            <a:r>
              <a:rPr lang="en-US" altLang="zh-CN" dirty="0">
                <a:solidFill>
                  <a:schemeClr val="tx2"/>
                </a:solidFill>
              </a:rPr>
              <a:t>CNN</a:t>
            </a:r>
            <a:r>
              <a:rPr lang="zh-CN" altLang="en-US" dirty="0">
                <a:solidFill>
                  <a:schemeClr val="tx2"/>
                </a:solidFill>
              </a:rPr>
              <a:t>实现特征提取，因此计算量很大，无法实时。此外，由于全连接层的存在，需要严格保证输入的</a:t>
            </a:r>
            <a:r>
              <a:rPr lang="en-US" altLang="zh-CN" dirty="0">
                <a:solidFill>
                  <a:schemeClr val="tx2"/>
                </a:solidFill>
              </a:rPr>
              <a:t>proposal</a:t>
            </a:r>
            <a:r>
              <a:rPr lang="zh-CN" altLang="en-US" dirty="0">
                <a:solidFill>
                  <a:schemeClr val="tx2"/>
                </a:solidFill>
              </a:rPr>
              <a:t>最终</a:t>
            </a:r>
            <a:r>
              <a:rPr lang="en-US" altLang="zh-CN" dirty="0">
                <a:solidFill>
                  <a:schemeClr val="tx2"/>
                </a:solidFill>
              </a:rPr>
              <a:t>resize</a:t>
            </a:r>
            <a:r>
              <a:rPr lang="zh-CN" altLang="en-US" dirty="0">
                <a:solidFill>
                  <a:schemeClr val="tx2"/>
                </a:solidFill>
              </a:rPr>
              <a:t>到相同尺度大小，这在一定程度造成图像畸变，影响最终结果。 </a:t>
            </a:r>
            <a:endParaRPr lang="en-US" altLang="zh-CN" dirty="0">
              <a:solidFill>
                <a:schemeClr val="tx2"/>
              </a:solidFill>
            </a:endParaRPr>
          </a:p>
          <a:p>
            <a:endParaRPr lang="en-US" altLang="zh-CN" dirty="0">
              <a:solidFill>
                <a:schemeClr val="tx2"/>
              </a:solidFill>
            </a:endParaRPr>
          </a:p>
          <a:p>
            <a:r>
              <a:rPr lang="en-US" altLang="zh-CN" sz="2800" dirty="0">
                <a:solidFill>
                  <a:schemeClr val="accent3"/>
                </a:solidFill>
              </a:rPr>
              <a:t>Inference (detection) is slow </a:t>
            </a:r>
          </a:p>
          <a:p>
            <a:r>
              <a:rPr lang="en-US" altLang="zh-CN" sz="2800" dirty="0">
                <a:solidFill>
                  <a:schemeClr val="accent3"/>
                </a:solidFill>
              </a:rPr>
              <a:t> 47s / image with VGG16 [</a:t>
            </a:r>
            <a:r>
              <a:rPr lang="en-US" altLang="zh-CN" sz="2800" dirty="0" err="1">
                <a:solidFill>
                  <a:schemeClr val="accent3"/>
                </a:solidFill>
              </a:rPr>
              <a:t>Simonyan</a:t>
            </a:r>
            <a:r>
              <a:rPr lang="en-US" altLang="zh-CN" sz="2800" dirty="0">
                <a:solidFill>
                  <a:schemeClr val="accent3"/>
                </a:solidFill>
              </a:rPr>
              <a:t> &amp; Zisserman. ICLR15] ,Fixed by SPP-net [He et al. ECCV14</a:t>
            </a:r>
          </a:p>
          <a:p>
            <a:r>
              <a:rPr lang="en-US" altLang="zh-CN" sz="2800" b="1" dirty="0">
                <a:solidFill>
                  <a:srgbClr val="002060"/>
                </a:solidFill>
              </a:rPr>
              <a:t>SPP-net</a:t>
            </a:r>
            <a:r>
              <a:rPr lang="en-US" altLang="zh-CN" sz="2800" b="1" dirty="0">
                <a:solidFill>
                  <a:schemeClr val="accent3"/>
                </a:solidFill>
              </a:rPr>
              <a:t> </a:t>
            </a:r>
            <a:r>
              <a:rPr lang="en-US" altLang="zh-CN" sz="2800" dirty="0">
                <a:solidFill>
                  <a:schemeClr val="accent3"/>
                </a:solidFill>
              </a:rPr>
              <a:t>:  </a:t>
            </a:r>
            <a:r>
              <a:rPr lang="en-US" altLang="zh-CN" sz="2800" dirty="0">
                <a:solidFill>
                  <a:schemeClr val="accent3"/>
                </a:solidFill>
                <a:hlinkClick r:id="rId2"/>
              </a:rPr>
              <a:t>https://arxiv.org/abs/1406.4729</a:t>
            </a:r>
            <a:r>
              <a:rPr lang="en-US" altLang="zh-CN" sz="2800" dirty="0">
                <a:solidFill>
                  <a:schemeClr val="accent3"/>
                </a:solidFill>
              </a:rPr>
              <a:t>       Codes: https://github.com/rbgirshick/rcnn</a:t>
            </a:r>
            <a:endParaRPr lang="en-US" altLang="zh-CN" sz="1600" dirty="0">
              <a:solidFill>
                <a:schemeClr val="accent3"/>
              </a:solidFill>
            </a:endParaRPr>
          </a:p>
        </p:txBody>
      </p:sp>
      <p:pic>
        <p:nvPicPr>
          <p:cNvPr id="6" name="图片 5">
            <a:extLst>
              <a:ext uri="{FF2B5EF4-FFF2-40B4-BE49-F238E27FC236}">
                <a16:creationId xmlns:a16="http://schemas.microsoft.com/office/drawing/2014/main" id="{3AA7E32B-69FD-4F57-9BE8-6CC2FBB10237}"/>
              </a:ext>
            </a:extLst>
          </p:cNvPr>
          <p:cNvPicPr>
            <a:picLocks noChangeAspect="1"/>
          </p:cNvPicPr>
          <p:nvPr/>
        </p:nvPicPr>
        <p:blipFill>
          <a:blip r:embed="rId3"/>
          <a:stretch>
            <a:fillRect/>
          </a:stretch>
        </p:blipFill>
        <p:spPr>
          <a:xfrm>
            <a:off x="4646671" y="2645839"/>
            <a:ext cx="14566294" cy="4736279"/>
          </a:xfrm>
          <a:prstGeom prst="rect">
            <a:avLst/>
          </a:prstGeom>
        </p:spPr>
      </p:pic>
    </p:spTree>
    <p:extLst>
      <p:ext uri="{BB962C8B-B14F-4D97-AF65-F5344CB8AC3E}">
        <p14:creationId xmlns:p14="http://schemas.microsoft.com/office/powerpoint/2010/main" val="61190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4397" y="956606"/>
            <a:ext cx="2438489"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SPP-Net</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https://arxiv.org/pdf/1406.4729.pdf</a:t>
            </a:r>
          </a:p>
        </p:txBody>
      </p:sp>
      <p:pic>
        <p:nvPicPr>
          <p:cNvPr id="2" name="图片 1">
            <a:extLst>
              <a:ext uri="{FF2B5EF4-FFF2-40B4-BE49-F238E27FC236}">
                <a16:creationId xmlns:a16="http://schemas.microsoft.com/office/drawing/2014/main" id="{3CCD3A98-2555-4F83-B705-7CE14AAD5FF1}"/>
              </a:ext>
            </a:extLst>
          </p:cNvPr>
          <p:cNvPicPr>
            <a:picLocks noChangeAspect="1"/>
          </p:cNvPicPr>
          <p:nvPr/>
        </p:nvPicPr>
        <p:blipFill rotWithShape="1">
          <a:blip r:embed="rId2"/>
          <a:srcRect t="30620" b="3175"/>
          <a:stretch/>
        </p:blipFill>
        <p:spPr>
          <a:xfrm>
            <a:off x="5402159" y="2581248"/>
            <a:ext cx="13582856" cy="6673792"/>
          </a:xfrm>
          <a:prstGeom prst="rect">
            <a:avLst/>
          </a:prstGeom>
        </p:spPr>
      </p:pic>
      <p:sp>
        <p:nvSpPr>
          <p:cNvPr id="3" name="文本框 2">
            <a:extLst>
              <a:ext uri="{FF2B5EF4-FFF2-40B4-BE49-F238E27FC236}">
                <a16:creationId xmlns:a16="http://schemas.microsoft.com/office/drawing/2014/main" id="{C0EE4D5F-FACC-4F6E-8A1F-1D17D314405A}"/>
              </a:ext>
            </a:extLst>
          </p:cNvPr>
          <p:cNvSpPr txBox="1"/>
          <p:nvPr/>
        </p:nvSpPr>
        <p:spPr>
          <a:xfrm>
            <a:off x="1143000" y="10322169"/>
            <a:ext cx="22508308" cy="2862322"/>
          </a:xfrm>
          <a:prstGeom prst="rect">
            <a:avLst/>
          </a:prstGeom>
          <a:noFill/>
        </p:spPr>
        <p:txBody>
          <a:bodyPr wrap="square" rtlCol="0">
            <a:spAutoFit/>
          </a:bodyPr>
          <a:lstStyle/>
          <a:p>
            <a:r>
              <a:rPr lang="zh-CN" altLang="en-US" sz="3600" dirty="0">
                <a:solidFill>
                  <a:schemeClr val="tx2"/>
                </a:solidFill>
              </a:rPr>
              <a:t>在</a:t>
            </a:r>
            <a:r>
              <a:rPr lang="en-US" altLang="zh-CN" sz="3600" dirty="0">
                <a:solidFill>
                  <a:schemeClr val="tx2"/>
                </a:solidFill>
              </a:rPr>
              <a:t>R-CNN</a:t>
            </a:r>
            <a:r>
              <a:rPr lang="zh-CN" altLang="en-US" sz="3600" dirty="0">
                <a:solidFill>
                  <a:schemeClr val="tx2"/>
                </a:solidFill>
              </a:rPr>
              <a:t>中，对于</a:t>
            </a:r>
            <a:r>
              <a:rPr lang="en-US" altLang="zh-CN" sz="3600" dirty="0">
                <a:solidFill>
                  <a:schemeClr val="tx2"/>
                </a:solidFill>
              </a:rPr>
              <a:t>selective search</a:t>
            </a:r>
            <a:r>
              <a:rPr lang="zh-CN" altLang="en-US" sz="3600" dirty="0">
                <a:solidFill>
                  <a:schemeClr val="tx2"/>
                </a:solidFill>
              </a:rPr>
              <a:t>方法提出的不同大小的</a:t>
            </a:r>
            <a:r>
              <a:rPr lang="en-US" altLang="zh-CN" sz="3600" dirty="0">
                <a:solidFill>
                  <a:schemeClr val="tx2"/>
                </a:solidFill>
              </a:rPr>
              <a:t>proposal</a:t>
            </a:r>
            <a:r>
              <a:rPr lang="zh-CN" altLang="en-US" sz="3600" dirty="0">
                <a:solidFill>
                  <a:schemeClr val="tx2"/>
                </a:solidFill>
              </a:rPr>
              <a:t>需要先通过</a:t>
            </a:r>
            <a:r>
              <a:rPr lang="en-US" altLang="zh-CN" sz="3600" dirty="0">
                <a:solidFill>
                  <a:schemeClr val="tx2"/>
                </a:solidFill>
              </a:rPr>
              <a:t>Crop</a:t>
            </a:r>
            <a:r>
              <a:rPr lang="zh-CN" altLang="en-US" sz="3600" dirty="0">
                <a:solidFill>
                  <a:schemeClr val="tx2"/>
                </a:solidFill>
              </a:rPr>
              <a:t>操作或</a:t>
            </a:r>
            <a:r>
              <a:rPr lang="en-US" altLang="zh-CN" sz="3600" dirty="0">
                <a:solidFill>
                  <a:schemeClr val="tx2"/>
                </a:solidFill>
              </a:rPr>
              <a:t>Wrap</a:t>
            </a:r>
            <a:r>
              <a:rPr lang="zh-CN" altLang="en-US" sz="3600" dirty="0">
                <a:solidFill>
                  <a:schemeClr val="tx2"/>
                </a:solidFill>
              </a:rPr>
              <a:t>操作将</a:t>
            </a:r>
            <a:r>
              <a:rPr lang="en-US" altLang="zh-CN" sz="3600" dirty="0">
                <a:solidFill>
                  <a:schemeClr val="tx2"/>
                </a:solidFill>
              </a:rPr>
              <a:t>proposal</a:t>
            </a:r>
            <a:r>
              <a:rPr lang="zh-CN" altLang="en-US" sz="3600" dirty="0">
                <a:solidFill>
                  <a:schemeClr val="tx2"/>
                </a:solidFill>
              </a:rPr>
              <a:t>区域裁剪为统一大小，然后用</a:t>
            </a:r>
            <a:r>
              <a:rPr lang="en-US" altLang="zh-CN" sz="3600" dirty="0">
                <a:solidFill>
                  <a:schemeClr val="tx2"/>
                </a:solidFill>
              </a:rPr>
              <a:t>CNN</a:t>
            </a:r>
            <a:r>
              <a:rPr lang="zh-CN" altLang="en-US" sz="3600" dirty="0">
                <a:solidFill>
                  <a:schemeClr val="tx2"/>
                </a:solidFill>
              </a:rPr>
              <a:t>提取</a:t>
            </a:r>
            <a:r>
              <a:rPr lang="en-US" altLang="zh-CN" sz="3600" dirty="0">
                <a:solidFill>
                  <a:schemeClr val="tx2"/>
                </a:solidFill>
              </a:rPr>
              <a:t>proposal</a:t>
            </a:r>
            <a:r>
              <a:rPr lang="zh-CN" altLang="en-US" sz="3600" dirty="0">
                <a:solidFill>
                  <a:schemeClr val="tx2"/>
                </a:solidFill>
              </a:rPr>
              <a:t>特征。相比之下，</a:t>
            </a:r>
            <a:r>
              <a:rPr lang="en-US" altLang="zh-CN" sz="3600" dirty="0">
                <a:solidFill>
                  <a:schemeClr val="tx2"/>
                </a:solidFill>
              </a:rPr>
              <a:t>SPP-net</a:t>
            </a:r>
            <a:r>
              <a:rPr lang="zh-CN" altLang="en-US" sz="3600" dirty="0">
                <a:solidFill>
                  <a:schemeClr val="tx2"/>
                </a:solidFill>
              </a:rPr>
              <a:t>在最后一个卷积层与其后的全连接层之间添加了一个</a:t>
            </a:r>
            <a:r>
              <a:rPr lang="en-US" altLang="zh-CN" sz="3600" dirty="0">
                <a:solidFill>
                  <a:schemeClr val="tx2"/>
                </a:solidFill>
              </a:rPr>
              <a:t>SPP (spatial pyramid pooling) layer</a:t>
            </a:r>
            <a:r>
              <a:rPr lang="zh-CN" altLang="en-US" sz="3600" dirty="0">
                <a:solidFill>
                  <a:schemeClr val="tx2"/>
                </a:solidFill>
              </a:rPr>
              <a:t>，从而避免对</a:t>
            </a:r>
            <a:r>
              <a:rPr lang="en-US" altLang="zh-CN" sz="3600" dirty="0" err="1">
                <a:solidFill>
                  <a:schemeClr val="tx2"/>
                </a:solidFill>
              </a:rPr>
              <a:t>propsal</a:t>
            </a:r>
            <a:r>
              <a:rPr lang="zh-CN" altLang="en-US" sz="3600" dirty="0">
                <a:solidFill>
                  <a:schemeClr val="tx2"/>
                </a:solidFill>
              </a:rPr>
              <a:t>进行</a:t>
            </a:r>
            <a:r>
              <a:rPr lang="en-US" altLang="zh-CN" sz="3600" dirty="0">
                <a:solidFill>
                  <a:schemeClr val="tx2"/>
                </a:solidFill>
              </a:rPr>
              <a:t>Crop</a:t>
            </a:r>
            <a:r>
              <a:rPr lang="zh-CN" altLang="en-US" sz="3600" dirty="0">
                <a:solidFill>
                  <a:schemeClr val="tx2"/>
                </a:solidFill>
              </a:rPr>
              <a:t>或</a:t>
            </a:r>
            <a:r>
              <a:rPr lang="en-US" altLang="zh-CN" sz="3600" dirty="0">
                <a:solidFill>
                  <a:schemeClr val="tx2"/>
                </a:solidFill>
              </a:rPr>
              <a:t>Warp</a:t>
            </a:r>
            <a:r>
              <a:rPr lang="zh-CN" altLang="en-US" sz="3600" dirty="0">
                <a:solidFill>
                  <a:schemeClr val="tx2"/>
                </a:solidFill>
              </a:rPr>
              <a:t>操作。总而言之，</a:t>
            </a:r>
            <a:r>
              <a:rPr lang="en-US" altLang="zh-CN" sz="3600" dirty="0">
                <a:solidFill>
                  <a:schemeClr val="tx2"/>
                </a:solidFill>
              </a:rPr>
              <a:t>SPP-layer</a:t>
            </a:r>
            <a:r>
              <a:rPr lang="zh-CN" altLang="en-US" sz="3600" dirty="0">
                <a:solidFill>
                  <a:schemeClr val="tx2"/>
                </a:solidFill>
              </a:rPr>
              <a:t>适用于不同尺寸的输入图像，通过</a:t>
            </a:r>
            <a:r>
              <a:rPr lang="en-US" altLang="zh-CN" sz="3600" dirty="0">
                <a:solidFill>
                  <a:schemeClr val="tx2"/>
                </a:solidFill>
              </a:rPr>
              <a:t>SPP-layer</a:t>
            </a:r>
            <a:r>
              <a:rPr lang="zh-CN" altLang="en-US" sz="3600" dirty="0">
                <a:solidFill>
                  <a:schemeClr val="tx2"/>
                </a:solidFill>
              </a:rPr>
              <a:t>对最后一个卷积层特征进行</a:t>
            </a:r>
            <a:r>
              <a:rPr lang="en-US" altLang="zh-CN" sz="3600" dirty="0">
                <a:solidFill>
                  <a:schemeClr val="tx2"/>
                </a:solidFill>
              </a:rPr>
              <a:t>pool</a:t>
            </a:r>
            <a:r>
              <a:rPr lang="zh-CN" altLang="en-US" sz="3600" dirty="0">
                <a:solidFill>
                  <a:schemeClr val="tx2"/>
                </a:solidFill>
              </a:rPr>
              <a:t>操作并产生固定大小</a:t>
            </a:r>
            <a:r>
              <a:rPr lang="en-US" altLang="zh-CN" sz="3600" dirty="0">
                <a:solidFill>
                  <a:schemeClr val="tx2"/>
                </a:solidFill>
              </a:rPr>
              <a:t>feature map,</a:t>
            </a:r>
            <a:r>
              <a:rPr lang="zh-CN" altLang="en-US" sz="3600" dirty="0">
                <a:solidFill>
                  <a:schemeClr val="tx2"/>
                </a:solidFill>
              </a:rPr>
              <a:t>进而匹配后续的全连接层。</a:t>
            </a:r>
          </a:p>
        </p:txBody>
      </p:sp>
    </p:spTree>
    <p:extLst>
      <p:ext uri="{BB962C8B-B14F-4D97-AF65-F5344CB8AC3E}">
        <p14:creationId xmlns:p14="http://schemas.microsoft.com/office/powerpoint/2010/main" val="533517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4397" y="956606"/>
            <a:ext cx="2438489"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SPP-Net</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https://arxiv.org/pdf/1406.4729.pdf</a:t>
            </a:r>
          </a:p>
        </p:txBody>
      </p:sp>
      <p:pic>
        <p:nvPicPr>
          <p:cNvPr id="7" name="图片 6">
            <a:extLst>
              <a:ext uri="{FF2B5EF4-FFF2-40B4-BE49-F238E27FC236}">
                <a16:creationId xmlns:a16="http://schemas.microsoft.com/office/drawing/2014/main" id="{A2FA5F9E-75D6-458D-BB75-DC18A9010458}"/>
              </a:ext>
            </a:extLst>
          </p:cNvPr>
          <p:cNvPicPr>
            <a:picLocks noChangeAspect="1"/>
          </p:cNvPicPr>
          <p:nvPr/>
        </p:nvPicPr>
        <p:blipFill>
          <a:blip r:embed="rId2"/>
          <a:stretch>
            <a:fillRect/>
          </a:stretch>
        </p:blipFill>
        <p:spPr>
          <a:xfrm>
            <a:off x="3707911" y="2717102"/>
            <a:ext cx="16971351" cy="9514463"/>
          </a:xfrm>
          <a:prstGeom prst="rect">
            <a:avLst/>
          </a:prstGeom>
        </p:spPr>
      </p:pic>
    </p:spTree>
    <p:extLst>
      <p:ext uri="{BB962C8B-B14F-4D97-AF65-F5344CB8AC3E}">
        <p14:creationId xmlns:p14="http://schemas.microsoft.com/office/powerpoint/2010/main" val="1000288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4397" y="956606"/>
            <a:ext cx="2438489" cy="683264"/>
          </a:xfrm>
          <a:prstGeom prst="rect">
            <a:avLst/>
          </a:prstGeom>
          <a:noFill/>
        </p:spPr>
        <p:txBody>
          <a:bodyPr wrap="none" rtlCol="0">
            <a:spAutoFit/>
          </a:bodyPr>
          <a:lstStyle/>
          <a:p>
            <a:pPr algn="ctr">
              <a:lnSpc>
                <a:spcPct val="80000"/>
              </a:lnSpc>
            </a:pPr>
            <a:r>
              <a:rPr lang="en-US" sz="4800" dirty="0">
                <a:solidFill>
                  <a:schemeClr val="tx2"/>
                </a:solidFill>
                <a:latin typeface="Lato" charset="0"/>
                <a:ea typeface="Lato" charset="0"/>
                <a:cs typeface="Lato" charset="0"/>
              </a:rPr>
              <a:t>SPP-Net</a:t>
            </a:r>
          </a:p>
        </p:txBody>
      </p:sp>
      <p:sp>
        <p:nvSpPr>
          <p:cNvPr id="13" name="Rectangle 12"/>
          <p:cNvSpPr/>
          <p:nvPr/>
        </p:nvSpPr>
        <p:spPr>
          <a:xfrm>
            <a:off x="11546180" y="2304348"/>
            <a:ext cx="1330095" cy="718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221171" y="1662219"/>
            <a:ext cx="5944833" cy="437043"/>
          </a:xfrm>
          <a:prstGeom prst="rect">
            <a:avLst/>
          </a:prstGeom>
          <a:noFill/>
        </p:spPr>
        <p:txBody>
          <a:bodyPr wrap="none" rtlCol="0">
            <a:spAutoFit/>
          </a:bodyPr>
          <a:lstStyle/>
          <a:p>
            <a:pPr algn="ctr">
              <a:lnSpc>
                <a:spcPct val="80000"/>
              </a:lnSpc>
            </a:pPr>
            <a:r>
              <a:rPr lang="en-US" sz="2800" dirty="0">
                <a:latin typeface="Lato Light"/>
                <a:cs typeface="Lato Light"/>
              </a:rPr>
              <a:t>https://arxiv.org/pdf/1406.4729.pdf</a:t>
            </a:r>
          </a:p>
        </p:txBody>
      </p:sp>
      <p:pic>
        <p:nvPicPr>
          <p:cNvPr id="2" name="图片 1">
            <a:extLst>
              <a:ext uri="{FF2B5EF4-FFF2-40B4-BE49-F238E27FC236}">
                <a16:creationId xmlns:a16="http://schemas.microsoft.com/office/drawing/2014/main" id="{6CDCFB34-854A-4975-8AC8-9C09517F55C1}"/>
              </a:ext>
            </a:extLst>
          </p:cNvPr>
          <p:cNvPicPr>
            <a:picLocks noChangeAspect="1"/>
          </p:cNvPicPr>
          <p:nvPr/>
        </p:nvPicPr>
        <p:blipFill>
          <a:blip r:embed="rId2"/>
          <a:stretch>
            <a:fillRect/>
          </a:stretch>
        </p:blipFill>
        <p:spPr>
          <a:xfrm>
            <a:off x="1537213" y="2708031"/>
            <a:ext cx="21312748" cy="5282219"/>
          </a:xfrm>
          <a:prstGeom prst="rect">
            <a:avLst/>
          </a:prstGeom>
        </p:spPr>
      </p:pic>
      <p:sp>
        <p:nvSpPr>
          <p:cNvPr id="3" name="文本框 2">
            <a:extLst>
              <a:ext uri="{FF2B5EF4-FFF2-40B4-BE49-F238E27FC236}">
                <a16:creationId xmlns:a16="http://schemas.microsoft.com/office/drawing/2014/main" id="{28218429-96EE-4792-90D8-1393D5BCB591}"/>
              </a:ext>
            </a:extLst>
          </p:cNvPr>
          <p:cNvSpPr txBox="1"/>
          <p:nvPr/>
        </p:nvSpPr>
        <p:spPr>
          <a:xfrm>
            <a:off x="1178169" y="9437491"/>
            <a:ext cx="21892846" cy="1938992"/>
          </a:xfrm>
          <a:prstGeom prst="rect">
            <a:avLst/>
          </a:prstGeom>
          <a:noFill/>
        </p:spPr>
        <p:txBody>
          <a:bodyPr wrap="square" rtlCol="0">
            <a:spAutoFit/>
          </a:bodyPr>
          <a:lstStyle/>
          <a:p>
            <a:r>
              <a:rPr lang="zh-CN" altLang="en-US" sz="4000" dirty="0">
                <a:solidFill>
                  <a:schemeClr val="tx2"/>
                </a:solidFill>
              </a:rPr>
              <a:t>在第</a:t>
            </a:r>
            <a:r>
              <a:rPr lang="en-US" altLang="zh-CN" sz="4000" dirty="0">
                <a:solidFill>
                  <a:schemeClr val="tx2"/>
                </a:solidFill>
              </a:rPr>
              <a:t>5</a:t>
            </a:r>
            <a:r>
              <a:rPr lang="zh-CN" altLang="en-US" sz="4000" dirty="0">
                <a:solidFill>
                  <a:schemeClr val="tx2"/>
                </a:solidFill>
              </a:rPr>
              <a:t>个卷积层的输出特征在位置上可以对应到原来的图像，例如第一个图中左下角车轮在其</a:t>
            </a:r>
            <a:r>
              <a:rPr lang="en-US" altLang="zh-CN" sz="4000" dirty="0">
                <a:solidFill>
                  <a:schemeClr val="tx2"/>
                </a:solidFill>
              </a:rPr>
              <a:t>conv5</a:t>
            </a:r>
            <a:r>
              <a:rPr lang="zh-CN" altLang="en-US" sz="4000" dirty="0">
                <a:solidFill>
                  <a:schemeClr val="tx2"/>
                </a:solidFill>
              </a:rPr>
              <a:t>的图中显示为“</a:t>
            </a:r>
            <a:r>
              <a:rPr lang="en-US" altLang="zh-CN" sz="4000" dirty="0">
                <a:solidFill>
                  <a:schemeClr val="tx2"/>
                </a:solidFill>
              </a:rPr>
              <a:t>^”</a:t>
            </a:r>
            <a:r>
              <a:rPr lang="zh-CN" altLang="en-US" sz="4000" dirty="0">
                <a:solidFill>
                  <a:schemeClr val="tx2"/>
                </a:solidFill>
              </a:rPr>
              <a:t>的激活区域，因此基于此特性，</a:t>
            </a:r>
            <a:r>
              <a:rPr lang="en-US" altLang="zh-CN" sz="4000" dirty="0">
                <a:solidFill>
                  <a:schemeClr val="tx2"/>
                </a:solidFill>
              </a:rPr>
              <a:t>SPP-net</a:t>
            </a:r>
            <a:r>
              <a:rPr lang="zh-CN" altLang="en-US" sz="4000" dirty="0">
                <a:solidFill>
                  <a:schemeClr val="tx2"/>
                </a:solidFill>
              </a:rPr>
              <a:t>只需要对整图进行一遍前向卷积，在得到的</a:t>
            </a:r>
            <a:r>
              <a:rPr lang="en-US" altLang="zh-CN" sz="4000" dirty="0">
                <a:solidFill>
                  <a:schemeClr val="tx2"/>
                </a:solidFill>
              </a:rPr>
              <a:t>conv5</a:t>
            </a:r>
            <a:r>
              <a:rPr lang="zh-CN" altLang="en-US" sz="4000" dirty="0">
                <a:solidFill>
                  <a:schemeClr val="tx2"/>
                </a:solidFill>
              </a:rPr>
              <a:t>特征后，然后用</a:t>
            </a:r>
            <a:r>
              <a:rPr lang="en-US" altLang="zh-CN" sz="4000" dirty="0">
                <a:solidFill>
                  <a:schemeClr val="tx2"/>
                </a:solidFill>
              </a:rPr>
              <a:t>SPP-net</a:t>
            </a:r>
            <a:r>
              <a:rPr lang="zh-CN" altLang="en-US" sz="4000" dirty="0">
                <a:solidFill>
                  <a:schemeClr val="tx2"/>
                </a:solidFill>
              </a:rPr>
              <a:t>分别提取相应</a:t>
            </a:r>
            <a:r>
              <a:rPr lang="en-US" altLang="zh-CN" sz="4000" dirty="0">
                <a:solidFill>
                  <a:schemeClr val="tx2"/>
                </a:solidFill>
              </a:rPr>
              <a:t>proposal</a:t>
            </a:r>
            <a:r>
              <a:rPr lang="zh-CN" altLang="en-US" sz="4000" dirty="0">
                <a:solidFill>
                  <a:schemeClr val="tx2"/>
                </a:solidFill>
              </a:rPr>
              <a:t>的特征）。</a:t>
            </a:r>
          </a:p>
        </p:txBody>
      </p:sp>
    </p:spTree>
    <p:extLst>
      <p:ext uri="{BB962C8B-B14F-4D97-AF65-F5344CB8AC3E}">
        <p14:creationId xmlns:p14="http://schemas.microsoft.com/office/powerpoint/2010/main" val="218813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3319</TotalTime>
  <Words>3418</Words>
  <Application>Microsoft Office PowerPoint</Application>
  <PresentationFormat>自定义</PresentationFormat>
  <Paragraphs>223</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-apple-system</vt:lpstr>
      <vt:lpstr>Lato</vt:lpstr>
      <vt:lpstr>Lato Light</vt:lpstr>
      <vt:lpstr>Open Sans</vt:lpstr>
      <vt:lpstr>Open Sans Light</vt:lpstr>
      <vt:lpstr>宋体</vt:lpstr>
      <vt:lpstr>Arial</vt:lpstr>
      <vt:lpstr>Calibri</vt:lpstr>
      <vt:lpstr>Helvetica</vt:lpstr>
      <vt:lpstr>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bo wen</cp:lastModifiedBy>
  <cp:revision>705</cp:revision>
  <cp:lastPrinted>2017-03-31T19:14:17Z</cp:lastPrinted>
  <dcterms:created xsi:type="dcterms:W3CDTF">2014-12-02T17:36:54Z</dcterms:created>
  <dcterms:modified xsi:type="dcterms:W3CDTF">2018-06-10T09:41:27Z</dcterms:modified>
  <cp:category/>
</cp:coreProperties>
</file>